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6" r:id="rId4"/>
    <p:sldId id="259" r:id="rId5"/>
    <p:sldId id="260" r:id="rId6"/>
    <p:sldId id="262" r:id="rId7"/>
    <p:sldId id="263" r:id="rId8"/>
    <p:sldId id="264" r:id="rId9"/>
    <p:sldId id="266" r:id="rId10"/>
    <p:sldId id="267" r:id="rId11"/>
    <p:sldId id="268" r:id="rId12"/>
    <p:sldId id="269" r:id="rId13"/>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9" d="100"/>
          <a:sy n="119" d="100"/>
        </p:scale>
        <p:origin x="-1404" y="-3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o-R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ro-RO"/>
          </a:p>
        </p:txBody>
      </p:sp>
      <p:sp>
        <p:nvSpPr>
          <p:cNvPr id="4" name="Date Placeholder 3"/>
          <p:cNvSpPr>
            <a:spLocks noGrp="1"/>
          </p:cNvSpPr>
          <p:nvPr>
            <p:ph type="dt" sz="half" idx="10"/>
          </p:nvPr>
        </p:nvSpPr>
        <p:spPr/>
        <p:txBody>
          <a:bodyPr/>
          <a:lstStyle/>
          <a:p>
            <a:fld id="{9FF08531-2ACE-4A5A-B36A-F1EF20E13F7C}" type="datetimeFigureOut">
              <a:rPr lang="ro-RO" smtClean="0"/>
              <a:t>13.09.2014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2461266C-E2F0-4DBB-BC86-88931D010A9A}" type="slidenum">
              <a:rPr lang="ro-RO" smtClean="0"/>
              <a:t>‹#›</a:t>
            </a:fld>
            <a:endParaRPr lang="ro-R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9FF08531-2ACE-4A5A-B36A-F1EF20E13F7C}" type="datetimeFigureOut">
              <a:rPr lang="ro-RO" smtClean="0"/>
              <a:t>13.09.2014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2461266C-E2F0-4DBB-BC86-88931D010A9A}" type="slidenum">
              <a:rPr lang="ro-RO" smtClean="0"/>
              <a:t>‹#›</a:t>
            </a:fld>
            <a:endParaRPr lang="ro-R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ro-R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9FF08531-2ACE-4A5A-B36A-F1EF20E13F7C}" type="datetimeFigureOut">
              <a:rPr lang="ro-RO" smtClean="0"/>
              <a:t>13.09.2014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2461266C-E2F0-4DBB-BC86-88931D010A9A}" type="slidenum">
              <a:rPr lang="ro-RO" smtClean="0"/>
              <a:t>‹#›</a:t>
            </a:fld>
            <a:endParaRPr lang="ro-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9FF08531-2ACE-4A5A-B36A-F1EF20E13F7C}" type="datetimeFigureOut">
              <a:rPr lang="ro-RO" smtClean="0"/>
              <a:t>13.09.2014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2461266C-E2F0-4DBB-BC86-88931D010A9A}" type="slidenum">
              <a:rPr lang="ro-RO" smtClean="0"/>
              <a:t>‹#›</a:t>
            </a:fld>
            <a:endParaRPr lang="ro-R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o-R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F08531-2ACE-4A5A-B36A-F1EF20E13F7C}" type="datetimeFigureOut">
              <a:rPr lang="ro-RO" smtClean="0"/>
              <a:t>13.09.2014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2461266C-E2F0-4DBB-BC86-88931D010A9A}" type="slidenum">
              <a:rPr lang="ro-RO" smtClean="0"/>
              <a:t>‹#›</a:t>
            </a:fld>
            <a:endParaRPr lang="ro-R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Date Placeholder 4"/>
          <p:cNvSpPr>
            <a:spLocks noGrp="1"/>
          </p:cNvSpPr>
          <p:nvPr>
            <p:ph type="dt" sz="half" idx="10"/>
          </p:nvPr>
        </p:nvSpPr>
        <p:spPr/>
        <p:txBody>
          <a:bodyPr/>
          <a:lstStyle/>
          <a:p>
            <a:fld id="{9FF08531-2ACE-4A5A-B36A-F1EF20E13F7C}" type="datetimeFigureOut">
              <a:rPr lang="ro-RO" smtClean="0"/>
              <a:t>13.09.2014</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2461266C-E2F0-4DBB-BC86-88931D010A9A}" type="slidenum">
              <a:rPr lang="ro-RO" smtClean="0"/>
              <a:t>‹#›</a:t>
            </a:fld>
            <a:endParaRPr lang="ro-R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ro-R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7" name="Date Placeholder 6"/>
          <p:cNvSpPr>
            <a:spLocks noGrp="1"/>
          </p:cNvSpPr>
          <p:nvPr>
            <p:ph type="dt" sz="half" idx="10"/>
          </p:nvPr>
        </p:nvSpPr>
        <p:spPr/>
        <p:txBody>
          <a:bodyPr/>
          <a:lstStyle/>
          <a:p>
            <a:fld id="{9FF08531-2ACE-4A5A-B36A-F1EF20E13F7C}" type="datetimeFigureOut">
              <a:rPr lang="ro-RO" smtClean="0"/>
              <a:t>13.09.2014</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2461266C-E2F0-4DBB-BC86-88931D010A9A}" type="slidenum">
              <a:rPr lang="ro-RO" smtClean="0"/>
              <a:t>‹#›</a:t>
            </a:fld>
            <a:endParaRPr lang="ro-R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Date Placeholder 2"/>
          <p:cNvSpPr>
            <a:spLocks noGrp="1"/>
          </p:cNvSpPr>
          <p:nvPr>
            <p:ph type="dt" sz="half" idx="10"/>
          </p:nvPr>
        </p:nvSpPr>
        <p:spPr/>
        <p:txBody>
          <a:bodyPr/>
          <a:lstStyle/>
          <a:p>
            <a:fld id="{9FF08531-2ACE-4A5A-B36A-F1EF20E13F7C}" type="datetimeFigureOut">
              <a:rPr lang="ro-RO" smtClean="0"/>
              <a:t>13.09.2014</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2461266C-E2F0-4DBB-BC86-88931D010A9A}" type="slidenum">
              <a:rPr lang="ro-RO" smtClean="0"/>
              <a:t>‹#›</a:t>
            </a:fld>
            <a:endParaRPr lang="ro-R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F08531-2ACE-4A5A-B36A-F1EF20E13F7C}" type="datetimeFigureOut">
              <a:rPr lang="ro-RO" smtClean="0"/>
              <a:t>13.09.2014</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2461266C-E2F0-4DBB-BC86-88931D010A9A}" type="slidenum">
              <a:rPr lang="ro-RO" smtClean="0"/>
              <a:t>‹#›</a:t>
            </a:fld>
            <a:endParaRPr lang="ro-R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o-R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F08531-2ACE-4A5A-B36A-F1EF20E13F7C}" type="datetimeFigureOut">
              <a:rPr lang="ro-RO" smtClean="0"/>
              <a:t>13.09.2014</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2461266C-E2F0-4DBB-BC86-88931D010A9A}" type="slidenum">
              <a:rPr lang="ro-RO" smtClean="0"/>
              <a:t>‹#›</a:t>
            </a:fld>
            <a:endParaRPr lang="ro-R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o-R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F08531-2ACE-4A5A-B36A-F1EF20E13F7C}" type="datetimeFigureOut">
              <a:rPr lang="ro-RO" smtClean="0"/>
              <a:t>13.09.2014</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2461266C-E2F0-4DBB-BC86-88931D010A9A}" type="slidenum">
              <a:rPr lang="ro-RO" smtClean="0"/>
              <a:t>‹#›</a:t>
            </a:fld>
            <a:endParaRPr lang="ro-R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ro-R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F08531-2ACE-4A5A-B36A-F1EF20E13F7C}" type="datetimeFigureOut">
              <a:rPr lang="ro-RO" smtClean="0"/>
              <a:t>13.09.2014</a:t>
            </a:fld>
            <a:endParaRPr lang="ro-R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61266C-E2F0-4DBB-BC86-88931D010A9A}" type="slidenum">
              <a:rPr lang="ro-RO" smtClean="0"/>
              <a:t>‹#›</a:t>
            </a:fld>
            <a:endParaRPr lang="ro-R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ro-RO" dirty="0"/>
          </a:p>
        </p:txBody>
      </p:sp>
      <p:pic>
        <p:nvPicPr>
          <p:cNvPr id="2050" name="Picture 2" descr="C:\Users\stoian\Desktop\.jpeg"/>
          <p:cNvPicPr>
            <a:picLocks noChangeAspect="1" noChangeArrowheads="1"/>
          </p:cNvPicPr>
          <p:nvPr/>
        </p:nvPicPr>
        <p:blipFill>
          <a:blip r:embed="rId2" cstate="print"/>
          <a:srcRect/>
          <a:stretch>
            <a:fillRect/>
          </a:stretch>
        </p:blipFill>
        <p:spPr bwMode="auto">
          <a:xfrm>
            <a:off x="-771525" y="-350838"/>
            <a:ext cx="10688638" cy="755967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357158" y="642918"/>
            <a:ext cx="4313168"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3200" b="1" i="0" u="sng" strike="noStrike" cap="none" normalizeH="0" baseline="0" dirty="0" smtClean="0">
                <a:ln>
                  <a:noFill/>
                </a:ln>
                <a:solidFill>
                  <a:schemeClr val="tx1"/>
                </a:solidFill>
                <a:effectLst/>
                <a:latin typeface="Arial" pitchFamily="34" charset="0"/>
                <a:ea typeface="Calibri" pitchFamily="34" charset="0"/>
                <a:cs typeface="Arhaic Romanesc"/>
              </a:rPr>
              <a:t>The AUTUMN season</a:t>
            </a:r>
            <a:endParaRPr kumimoji="0" lang="ro-RO"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0" y="1643050"/>
            <a:ext cx="9144000" cy="2308324"/>
          </a:xfrm>
          <a:prstGeom prst="rect">
            <a:avLst/>
          </a:prstGeom>
        </p:spPr>
        <p:txBody>
          <a:bodyPr wrap="square">
            <a:spAutoFit/>
          </a:bodyPr>
          <a:lstStyle/>
          <a:p>
            <a:r>
              <a:rPr lang="en-US" sz="3600" i="1" dirty="0" smtClean="0">
                <a:latin typeface="Arial" pitchFamily="34" charset="0"/>
                <a:cs typeface="Arial" pitchFamily="34" charset="0"/>
              </a:rPr>
              <a:t>Garden fruits and vegetables are consumed </a:t>
            </a:r>
            <a:r>
              <a:rPr lang="en-US" sz="3600" i="1" dirty="0" err="1" smtClean="0">
                <a:latin typeface="Arial" pitchFamily="34" charset="0"/>
                <a:cs typeface="Arial" pitchFamily="34" charset="0"/>
              </a:rPr>
              <a:t>now,being</a:t>
            </a:r>
            <a:r>
              <a:rPr lang="en-US" sz="3600" i="1" dirty="0" smtClean="0">
                <a:latin typeface="Arial" pitchFamily="34" charset="0"/>
                <a:cs typeface="Arial" pitchFamily="34" charset="0"/>
              </a:rPr>
              <a:t> the last period of the year they are fresh. All vegetables are ripe and easy to </a:t>
            </a:r>
            <a:r>
              <a:rPr lang="en-US" sz="3600" i="1" dirty="0" err="1" smtClean="0">
                <a:latin typeface="Arial" pitchFamily="34" charset="0"/>
                <a:cs typeface="Arial" pitchFamily="34" charset="0"/>
              </a:rPr>
              <a:t>find,fruits</a:t>
            </a:r>
            <a:r>
              <a:rPr lang="en-US" sz="3600" i="1" dirty="0" smtClean="0">
                <a:latin typeface="Arial" pitchFamily="34" charset="0"/>
                <a:cs typeface="Arial" pitchFamily="34" charset="0"/>
              </a:rPr>
              <a:t> as well.</a:t>
            </a:r>
            <a:endParaRPr lang="ro-RO" sz="3600" i="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143380"/>
            <a:ext cx="8572528" cy="1569660"/>
          </a:xfrm>
          <a:prstGeom prst="rect">
            <a:avLst/>
          </a:prstGeom>
        </p:spPr>
        <p:txBody>
          <a:bodyPr wrap="square">
            <a:spAutoFit/>
          </a:bodyPr>
          <a:lstStyle/>
          <a:p>
            <a:r>
              <a:rPr lang="en-US" sz="3200" dirty="0" smtClean="0">
                <a:latin typeface="Arial" pitchFamily="34" charset="0"/>
                <a:cs typeface="Arial" pitchFamily="34" charset="0"/>
              </a:rPr>
              <a:t>People start  making wine-in its first stage called “</a:t>
            </a:r>
            <a:r>
              <a:rPr lang="en-US" sz="3200" dirty="0" err="1" smtClean="0">
                <a:latin typeface="Arial" pitchFamily="34" charset="0"/>
                <a:cs typeface="Arial" pitchFamily="34" charset="0"/>
              </a:rPr>
              <a:t>tulburel</a:t>
            </a:r>
            <a:r>
              <a:rPr lang="en-US" sz="3200" dirty="0" smtClean="0">
                <a:latin typeface="Arial" pitchFamily="34" charset="0"/>
                <a:cs typeface="Arial" pitchFamily="34" charset="0"/>
              </a:rPr>
              <a:t>” (thick wine) because it is boiling.</a:t>
            </a:r>
            <a:endParaRPr lang="ro-RO" sz="3200" dirty="0">
              <a:latin typeface="Arial" pitchFamily="34" charset="0"/>
              <a:cs typeface="Arial" pitchFamily="34" charset="0"/>
            </a:endParaRPr>
          </a:p>
        </p:txBody>
      </p:sp>
      <p:pic>
        <p:nvPicPr>
          <p:cNvPr id="22529" name="Picture 1" descr="vin fiert mic"/>
          <p:cNvPicPr>
            <a:picLocks noChangeAspect="1" noChangeArrowheads="1"/>
          </p:cNvPicPr>
          <p:nvPr/>
        </p:nvPicPr>
        <p:blipFill>
          <a:blip r:embed="rId2"/>
          <a:srcRect/>
          <a:stretch>
            <a:fillRect/>
          </a:stretch>
        </p:blipFill>
        <p:spPr bwMode="auto">
          <a:xfrm>
            <a:off x="0" y="0"/>
            <a:ext cx="6929454" cy="41446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Tree>
    <p:extLst>
      <p:ext uri="{BB962C8B-B14F-4D97-AF65-F5344CB8AC3E}">
        <p14:creationId xmlns:p14="http://schemas.microsoft.com/office/powerpoint/2010/main" val="3834646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endParaRPr lang="ro-RO" sz="3600" dirty="0" smtClean="0"/>
          </a:p>
          <a:p>
            <a:pPr algn="ctr">
              <a:buNone/>
            </a:pPr>
            <a:r>
              <a:rPr lang="ro-RO" sz="3600" dirty="0" smtClean="0"/>
              <a:t>       The </a:t>
            </a:r>
            <a:r>
              <a:rPr lang="ro-RO" sz="3600" dirty="0"/>
              <a:t>Romanian cuisine is extremely varied and includes adopted dishes from the neighbours or from minorities living here. </a:t>
            </a:r>
            <a:endParaRPr lang="ro-RO" sz="3600" dirty="0" smtClean="0"/>
          </a:p>
          <a:p>
            <a:pPr algn="ctr">
              <a:buNone/>
            </a:pPr>
            <a:r>
              <a:rPr lang="ro-RO" sz="3600" dirty="0"/>
              <a:t> </a:t>
            </a:r>
            <a:r>
              <a:rPr lang="ro-RO" sz="3600" dirty="0" smtClean="0"/>
              <a:t>       So</a:t>
            </a:r>
            <a:r>
              <a:rPr lang="ro-RO" sz="3600" dirty="0"/>
              <a:t>, one can find German and Hungarian influences in the “Muntenia” and “Oltenia” areas while the Turkish and Greek influences are to be found in “Ardeal” region. But the most expensive and refined with old genuine elements, we consider, you can find here in </a:t>
            </a:r>
            <a:r>
              <a:rPr lang="ro-RO" sz="4400" b="1" dirty="0">
                <a:solidFill>
                  <a:srgbClr val="0070C0"/>
                </a:solidFill>
              </a:rPr>
              <a:t>“Moldova”.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lstStyle/>
          <a:p>
            <a:endParaRPr lang="ro-RO" dirty="0"/>
          </a:p>
        </p:txBody>
      </p:sp>
      <p:pic>
        <p:nvPicPr>
          <p:cNvPr id="1026" name="Picture 2" descr="C:\Users\stoian\Desktop\images.jpg"/>
          <p:cNvPicPr>
            <a:picLocks noChangeAspect="1" noChangeArrowheads="1"/>
          </p:cNvPicPr>
          <p:nvPr/>
        </p:nvPicPr>
        <p:blipFill>
          <a:blip r:embed="rId2"/>
          <a:srcRect/>
          <a:stretch>
            <a:fillRect/>
          </a:stretch>
        </p:blipFill>
        <p:spPr bwMode="auto">
          <a:xfrm>
            <a:off x="-1" y="0"/>
            <a:ext cx="9131111" cy="6858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2900"/>
            <a:ext cx="9144000" cy="7000900"/>
          </a:xfrm>
        </p:spPr>
        <p:txBody>
          <a:bodyPr/>
          <a:lstStyle/>
          <a:p>
            <a:pPr algn="ctr">
              <a:buNone/>
            </a:pPr>
            <a:endParaRPr lang="ro-RO" b="1" dirty="0"/>
          </a:p>
          <a:p>
            <a:pPr algn="ctr">
              <a:buNone/>
            </a:pPr>
            <a:r>
              <a:rPr lang="ro-RO" b="1" dirty="0" smtClean="0"/>
              <a:t>THE </a:t>
            </a:r>
            <a:r>
              <a:rPr lang="ro-RO" b="1" dirty="0"/>
              <a:t>WINTER </a:t>
            </a:r>
            <a:r>
              <a:rPr lang="ro-RO" b="1" dirty="0" smtClean="0"/>
              <a:t>SEASON</a:t>
            </a:r>
          </a:p>
          <a:p>
            <a:pPr algn="ctr">
              <a:buNone/>
            </a:pPr>
            <a:endParaRPr lang="ro-RO" b="1" dirty="0" smtClean="0"/>
          </a:p>
          <a:p>
            <a:pPr algn="ctr">
              <a:buNone/>
            </a:pPr>
            <a:endParaRPr lang="ro-RO" b="1" dirty="0"/>
          </a:p>
        </p:txBody>
      </p:sp>
      <p:pic>
        <p:nvPicPr>
          <p:cNvPr id="3074" name="Picture 2" descr="carnati de casa mic"/>
          <p:cNvPicPr>
            <a:picLocks noChangeAspect="1" noChangeArrowheads="1"/>
          </p:cNvPicPr>
          <p:nvPr/>
        </p:nvPicPr>
        <p:blipFill>
          <a:blip r:embed="rId2"/>
          <a:srcRect/>
          <a:stretch>
            <a:fillRect/>
          </a:stretch>
        </p:blipFill>
        <p:spPr bwMode="auto">
          <a:xfrm>
            <a:off x="0" y="1857363"/>
            <a:ext cx="4357686" cy="3143273"/>
          </a:xfrm>
          <a:prstGeom prst="rect">
            <a:avLst/>
          </a:prstGeom>
          <a:noFill/>
          <a:ln w="9525">
            <a:noFill/>
            <a:miter lim="800000"/>
            <a:headEnd/>
            <a:tailEnd/>
          </a:ln>
        </p:spPr>
      </p:pic>
      <p:sp>
        <p:nvSpPr>
          <p:cNvPr id="8" name="Rectangle 7"/>
          <p:cNvSpPr/>
          <p:nvPr/>
        </p:nvSpPr>
        <p:spPr>
          <a:xfrm>
            <a:off x="4357686" y="1785926"/>
            <a:ext cx="4786314" cy="4893647"/>
          </a:xfrm>
          <a:prstGeom prst="rect">
            <a:avLst/>
          </a:prstGeom>
        </p:spPr>
        <p:txBody>
          <a:bodyPr wrap="square">
            <a:spAutoFit/>
          </a:bodyPr>
          <a:lstStyle/>
          <a:p>
            <a:r>
              <a:rPr lang="ro-RO" sz="2400" b="1" dirty="0"/>
              <a:t>Sausages</a:t>
            </a:r>
            <a:r>
              <a:rPr lang="ro-RO" sz="2400" dirty="0"/>
              <a:t> – were made only of pork meat minced with the chopper. Sausages were flavored with garlic and garden thyme. Fresh or smoked sausages, fried in a cauldron were eaten together with pieces of lard, bacon and lean (muscle) and of course with hot polenta while the smoked sausages were preferred simple with garlic and </a:t>
            </a:r>
            <a:r>
              <a:rPr lang="ro-RO" sz="2400" dirty="0" smtClean="0"/>
              <a:t>bread </a:t>
            </a:r>
          </a:p>
          <a:p>
            <a:endParaRPr lang="ro-RO" dirty="0"/>
          </a:p>
          <a:p>
            <a:endParaRPr lang="ro-RO" dirty="0" smtClean="0"/>
          </a:p>
          <a:p>
            <a:endParaRPr lang="ro-RO" dirty="0"/>
          </a:p>
          <a:p>
            <a:endParaRPr lang="ro-RO"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143380"/>
            <a:ext cx="9144000" cy="2714620"/>
          </a:xfrm>
        </p:spPr>
        <p:txBody>
          <a:bodyPr>
            <a:normAutofit/>
          </a:bodyPr>
          <a:lstStyle/>
          <a:p>
            <a:pPr>
              <a:buNone/>
            </a:pPr>
            <a:r>
              <a:rPr lang="ro-RO" b="1" dirty="0" smtClean="0"/>
              <a:t>   </a:t>
            </a:r>
            <a:r>
              <a:rPr lang="en-US" b="1" dirty="0" smtClean="0"/>
              <a:t>“</a:t>
            </a:r>
            <a:r>
              <a:rPr lang="ro-RO" b="1" dirty="0"/>
              <a:t>Cozonacul” </a:t>
            </a:r>
            <a:r>
              <a:rPr lang="ro-RO" dirty="0"/>
              <a:t> – is a festive cake specific to Moldova area. They are baked on the occasion of important religions holidays, but mandatory on Easter. Every housewife has her own recipe for this cake secretly kept</a:t>
            </a:r>
          </a:p>
        </p:txBody>
      </p:sp>
      <p:pic>
        <p:nvPicPr>
          <p:cNvPr id="17410" name="Picture 2" descr="cozonac mic"/>
          <p:cNvPicPr>
            <a:picLocks noChangeAspect="1" noChangeArrowheads="1"/>
          </p:cNvPicPr>
          <p:nvPr/>
        </p:nvPicPr>
        <p:blipFill>
          <a:blip r:embed="rId2"/>
          <a:srcRect/>
          <a:stretch>
            <a:fillRect/>
          </a:stretch>
        </p:blipFill>
        <p:spPr bwMode="auto">
          <a:xfrm>
            <a:off x="1428728" y="0"/>
            <a:ext cx="6072230" cy="37861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vin fiert mic"/>
          <p:cNvPicPr>
            <a:picLocks noChangeAspect="1" noChangeArrowheads="1"/>
          </p:cNvPicPr>
          <p:nvPr/>
        </p:nvPicPr>
        <p:blipFill>
          <a:blip r:embed="rId2"/>
          <a:srcRect/>
          <a:stretch>
            <a:fillRect/>
          </a:stretch>
        </p:blipFill>
        <p:spPr bwMode="auto">
          <a:xfrm>
            <a:off x="0" y="-1"/>
            <a:ext cx="4572000" cy="3440905"/>
          </a:xfrm>
          <a:prstGeom prst="rect">
            <a:avLst/>
          </a:prstGeom>
          <a:noFill/>
          <a:ln w="9525">
            <a:noFill/>
            <a:miter lim="800000"/>
            <a:headEnd/>
            <a:tailEnd/>
          </a:ln>
        </p:spPr>
      </p:pic>
      <p:sp>
        <p:nvSpPr>
          <p:cNvPr id="19459" name="Rectangle 3"/>
          <p:cNvSpPr>
            <a:spLocks noChangeArrowheads="1"/>
          </p:cNvSpPr>
          <p:nvPr/>
        </p:nvSpPr>
        <p:spPr bwMode="auto">
          <a:xfrm>
            <a:off x="1" y="3429000"/>
            <a:ext cx="9144000" cy="3487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o-RO" sz="3600" b="1" i="0" u="none" strike="noStrike" cap="none" normalizeH="0" baseline="0" dirty="0" smtClean="0">
                <a:ln>
                  <a:noFill/>
                </a:ln>
                <a:solidFill>
                  <a:schemeClr val="tx1"/>
                </a:solidFill>
                <a:effectLst/>
                <a:latin typeface="Arial" pitchFamily="34" charset="0"/>
                <a:ea typeface="Calibri" pitchFamily="34" charset="0"/>
                <a:cs typeface="Candara" pitchFamily="34" charset="0"/>
              </a:rPr>
              <a:t>Boiled Wine</a:t>
            </a:r>
            <a:endParaRPr kumimoji="0" lang="ro-RO"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o-RO" sz="3600" b="0" i="0" u="none" strike="noStrike" cap="none" normalizeH="0" baseline="0" dirty="0" smtClean="0">
                <a:ln>
                  <a:noFill/>
                </a:ln>
                <a:solidFill>
                  <a:schemeClr val="tx1"/>
                </a:solidFill>
                <a:effectLst/>
                <a:latin typeface="Arial" pitchFamily="34" charset="0"/>
                <a:ea typeface="Calibri" pitchFamily="34" charset="0"/>
                <a:cs typeface="Candara" pitchFamily="34" charset="0"/>
              </a:rPr>
              <a:t>	Boiled wine is drunk especially during the winter when it is cold outside. We boil mostly red wine and add sugar, </a:t>
            </a:r>
          </a:p>
          <a:p>
            <a:pPr marL="0" marR="0" lvl="0" indent="0" defTabSz="914400" rtl="0" eaLnBrk="0" fontAlgn="base" latinLnBrk="0" hangingPunct="0">
              <a:lnSpc>
                <a:spcPct val="100000"/>
              </a:lnSpc>
              <a:spcBef>
                <a:spcPct val="0"/>
              </a:spcBef>
              <a:spcAft>
                <a:spcPct val="0"/>
              </a:spcAft>
              <a:buClrTx/>
              <a:buSzTx/>
              <a:buFontTx/>
              <a:buNone/>
              <a:tabLst/>
            </a:pPr>
            <a:r>
              <a:rPr kumimoji="0" lang="ro-RO" sz="3600" b="0" i="0" u="none" strike="noStrike" cap="none" normalizeH="0" baseline="0" dirty="0" smtClean="0">
                <a:ln>
                  <a:noFill/>
                </a:ln>
                <a:solidFill>
                  <a:schemeClr val="tx1"/>
                </a:solidFill>
                <a:effectLst/>
                <a:latin typeface="Arial" pitchFamily="34" charset="0"/>
                <a:ea typeface="Calibri" pitchFamily="34" charset="0"/>
                <a:cs typeface="Candara" pitchFamily="34" charset="0"/>
              </a:rPr>
              <a:t>fruits (apples, oranges) and cinnamon to make it more spicy. </a:t>
            </a:r>
            <a:endParaRPr kumimoji="0" lang="ro-RO"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b="1" dirty="0"/>
              <a:t>The SPRING season</a:t>
            </a:r>
            <a:endParaRPr lang="ro-RO" dirty="0"/>
          </a:p>
        </p:txBody>
      </p:sp>
      <p:sp>
        <p:nvSpPr>
          <p:cNvPr id="3" name="Content Placeholder 2"/>
          <p:cNvSpPr>
            <a:spLocks noGrp="1"/>
          </p:cNvSpPr>
          <p:nvPr>
            <p:ph idx="1"/>
          </p:nvPr>
        </p:nvSpPr>
        <p:spPr>
          <a:xfrm>
            <a:off x="0" y="1428736"/>
            <a:ext cx="9144000" cy="5429264"/>
          </a:xfrm>
        </p:spPr>
        <p:txBody>
          <a:bodyPr/>
          <a:lstStyle/>
          <a:p>
            <a:pPr>
              <a:buNone/>
            </a:pPr>
            <a:r>
              <a:rPr lang="ro-RO" dirty="0" smtClean="0"/>
              <a:t>       Spring </a:t>
            </a:r>
            <a:r>
              <a:rPr lang="ro-RO" dirty="0"/>
              <a:t>is an important season in any ways for the lent, for the nature rewaking,for the return of </a:t>
            </a:r>
            <a:r>
              <a:rPr lang="ro-RO" dirty="0" smtClean="0"/>
              <a:t>birds. </a:t>
            </a:r>
          </a:p>
          <a:p>
            <a:pPr>
              <a:buNone/>
            </a:pPr>
            <a:r>
              <a:rPr lang="ro-RO" dirty="0"/>
              <a:t>	</a:t>
            </a:r>
            <a:r>
              <a:rPr lang="en-US" dirty="0" smtClean="0"/>
              <a:t>is the season of the greens and of the </a:t>
            </a:r>
            <a:r>
              <a:rPr lang="ro-RO" dirty="0" err="1"/>
              <a:t>E</a:t>
            </a:r>
            <a:r>
              <a:rPr lang="en-US" dirty="0" smtClean="0"/>
              <a:t>aster holiday</a:t>
            </a:r>
            <a:r>
              <a:rPr lang="ro-RO" dirty="0" smtClean="0"/>
              <a:t>.</a:t>
            </a:r>
            <a:endParaRPr lang="ro-RO"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descr="coltunasi mic"/>
          <p:cNvPicPr>
            <a:picLocks noChangeAspect="1" noChangeArrowheads="1"/>
          </p:cNvPicPr>
          <p:nvPr/>
        </p:nvPicPr>
        <p:blipFill>
          <a:blip r:embed="rId2"/>
          <a:srcRect/>
          <a:stretch>
            <a:fillRect/>
          </a:stretch>
        </p:blipFill>
        <p:spPr bwMode="auto">
          <a:xfrm>
            <a:off x="1142976" y="2949080"/>
            <a:ext cx="6500826" cy="3908920"/>
          </a:xfrm>
          <a:prstGeom prst="rect">
            <a:avLst/>
          </a:prstGeom>
          <a:noFill/>
          <a:ln w="9525">
            <a:noFill/>
            <a:miter lim="800000"/>
            <a:headEnd/>
            <a:tailEnd/>
          </a:ln>
        </p:spPr>
      </p:pic>
      <p:sp>
        <p:nvSpPr>
          <p:cNvPr id="26626" name="Rectangle 2"/>
          <p:cNvSpPr>
            <a:spLocks noChangeArrowheads="1"/>
          </p:cNvSpPr>
          <p:nvPr/>
        </p:nvSpPr>
        <p:spPr bwMode="auto">
          <a:xfrm>
            <a:off x="0" y="1785926"/>
            <a:ext cx="914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sz="2400" b="1" i="0" u="none" strike="noStrike" cap="none" normalizeH="0" baseline="0" dirty="0" smtClean="0">
                <a:ln>
                  <a:noFill/>
                </a:ln>
                <a:solidFill>
                  <a:schemeClr val="tx1"/>
                </a:solidFill>
                <a:effectLst/>
                <a:latin typeface="Arial" pitchFamily="34" charset="0"/>
                <a:ea typeface="Calibri" pitchFamily="34" charset="0"/>
                <a:cs typeface="Candara" pitchFamily="34" charset="0"/>
              </a:rPr>
              <a:t>   They are given as gifts either to those who are coming</a:t>
            </a:r>
            <a:r>
              <a:rPr kumimoji="0" lang="ro-RO" sz="2400" b="1" i="0" u="none" strike="noStrike" cap="none" normalizeH="0" dirty="0" smtClean="0">
                <a:ln>
                  <a:noFill/>
                </a:ln>
                <a:solidFill>
                  <a:schemeClr val="tx1"/>
                </a:solidFill>
                <a:effectLst/>
                <a:latin typeface="Arial" pitchFamily="34" charset="0"/>
                <a:ea typeface="Calibri" pitchFamily="34" charset="0"/>
                <a:cs typeface="Candara" pitchFamily="34" charset="0"/>
              </a:rPr>
              <a:t> </a:t>
            </a:r>
            <a:r>
              <a:rPr kumimoji="0" lang="ro-RO" sz="2400" b="1" i="0" u="none" strike="noStrike" cap="none" normalizeH="0" baseline="0" dirty="0" smtClean="0">
                <a:ln>
                  <a:noFill/>
                </a:ln>
                <a:solidFill>
                  <a:schemeClr val="tx1"/>
                </a:solidFill>
                <a:effectLst/>
                <a:latin typeface="Arial" pitchFamily="34" charset="0"/>
                <a:ea typeface="Calibri" pitchFamily="34" charset="0"/>
                <a:cs typeface="Candara" pitchFamily="34" charset="0"/>
              </a:rPr>
              <a:t>into the houses or when you pay a visit.</a:t>
            </a:r>
            <a:endParaRPr kumimoji="0" lang="ro-RO"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928663" y="714356"/>
            <a:ext cx="2500330" cy="707886"/>
          </a:xfrm>
          <a:prstGeom prst="rect">
            <a:avLst/>
          </a:prstGeom>
        </p:spPr>
        <p:txBody>
          <a:bodyPr wrap="square">
            <a:spAutoFit/>
          </a:bodyPr>
          <a:lstStyle/>
          <a:p>
            <a:r>
              <a:rPr lang="ro-RO" sz="4000" b="1" i="1" dirty="0"/>
              <a:t>Colțunași</a:t>
            </a:r>
            <a:endParaRPr lang="ro-RO" sz="4000" i="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714356"/>
            <a:ext cx="8229600" cy="1143000"/>
          </a:xfrm>
        </p:spPr>
        <p:txBody>
          <a:bodyPr>
            <a:normAutofit/>
          </a:bodyPr>
          <a:lstStyle/>
          <a:p>
            <a:r>
              <a:rPr lang="ro-RO" b="1" u="sng" dirty="0"/>
              <a:t>The SUMMER </a:t>
            </a:r>
            <a:r>
              <a:rPr lang="ro-RO" b="1" u="sng" dirty="0" smtClean="0"/>
              <a:t>season</a:t>
            </a:r>
            <a:endParaRPr lang="ro-RO" dirty="0"/>
          </a:p>
        </p:txBody>
      </p:sp>
      <p:sp>
        <p:nvSpPr>
          <p:cNvPr id="4" name="Rectangle 3"/>
          <p:cNvSpPr/>
          <p:nvPr/>
        </p:nvSpPr>
        <p:spPr>
          <a:xfrm>
            <a:off x="642910" y="2428868"/>
            <a:ext cx="7500990" cy="2862322"/>
          </a:xfrm>
          <a:prstGeom prst="rect">
            <a:avLst/>
          </a:prstGeom>
        </p:spPr>
        <p:txBody>
          <a:bodyPr wrap="square">
            <a:spAutoFit/>
          </a:bodyPr>
          <a:lstStyle/>
          <a:p>
            <a:r>
              <a:rPr lang="ro-RO" sz="3600" dirty="0"/>
              <a:t>In this season the chicks reach the suitable weight to be cooked.They have meat tender, allowing a fast and very briefl cook: they are fried on coals held on a wooden spike or in a cauldron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TotalTime>
  <Words>326</Words>
  <Application>Microsoft Office PowerPoint</Application>
  <PresentationFormat>On-screen Show (4:3)</PresentationFormat>
  <Paragraphs>22</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The SPRING season</vt:lpstr>
      <vt:lpstr>PowerPoint Presentation</vt:lpstr>
      <vt:lpstr>The SUMMER season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stoian</dc:creator>
  <cp:lastModifiedBy>Dragos Iftimie</cp:lastModifiedBy>
  <cp:revision>8</cp:revision>
  <dcterms:created xsi:type="dcterms:W3CDTF">2013-09-28T10:48:01Z</dcterms:created>
  <dcterms:modified xsi:type="dcterms:W3CDTF">2014-09-13T12:55:23Z</dcterms:modified>
</cp:coreProperties>
</file>