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81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9" r:id="rId19"/>
    <p:sldId id="280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BB7"/>
    <a:srgbClr val="E2EDEE"/>
    <a:srgbClr val="FFFFFF"/>
    <a:srgbClr val="D03C3C"/>
    <a:srgbClr val="3F8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5" autoAdjust="0"/>
    <p:restoredTop sz="94660"/>
  </p:normalViewPr>
  <p:slideViewPr>
    <p:cSldViewPr>
      <p:cViewPr>
        <p:scale>
          <a:sx n="49" d="100"/>
          <a:sy n="49" d="100"/>
        </p:scale>
        <p:origin x="-58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62058132264565113"/>
          <c:h val="0.91092166517367767"/>
        </c:manualLayout>
      </c:layout>
      <c:pie3D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Értékesítés</c:v>
                </c:pt>
              </c:strCache>
            </c:strRef>
          </c:tx>
          <c:explosion val="6"/>
          <c:dPt>
            <c:idx val="0"/>
            <c:bubble3D val="0"/>
            <c:explosion val="0"/>
          </c:dPt>
          <c:cat>
            <c:strRef>
              <c:f>Munka1!$A$2:$A$4</c:f>
              <c:strCache>
                <c:ptCount val="3"/>
                <c:pt idx="0">
                  <c:v>Hungarian 79%</c:v>
                </c:pt>
                <c:pt idx="1">
                  <c:v>Gypsy 20%</c:v>
                </c:pt>
                <c:pt idx="2">
                  <c:v>Other 1%(mostly German and Slovak)</c:v>
                </c:pt>
              </c:strCache>
            </c:strRef>
          </c:cat>
          <c:val>
            <c:numRef>
              <c:f>Munka1!$B$2:$B$4</c:f>
              <c:numCache>
                <c:formatCode>General</c:formatCode>
                <c:ptCount val="3"/>
                <c:pt idx="0">
                  <c:v>79</c:v>
                </c:pt>
                <c:pt idx="1">
                  <c:v>20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3200"/>
            </a:pPr>
            <a:endParaRPr lang="hu-HU"/>
          </a:p>
        </c:txPr>
      </c:legendEntry>
      <c:legendEntry>
        <c:idx val="1"/>
        <c:txPr>
          <a:bodyPr/>
          <a:lstStyle/>
          <a:p>
            <a:pPr>
              <a:defRPr sz="3200"/>
            </a:pPr>
            <a:endParaRPr lang="hu-HU"/>
          </a:p>
        </c:txPr>
      </c:legendEntry>
      <c:legendEntry>
        <c:idx val="2"/>
        <c:txPr>
          <a:bodyPr/>
          <a:lstStyle/>
          <a:p>
            <a:pPr>
              <a:defRPr sz="3200"/>
            </a:pPr>
            <a:endParaRPr lang="hu-HU"/>
          </a:p>
        </c:txPr>
      </c:legendEntry>
      <c:layout>
        <c:manualLayout>
          <c:xMode val="edge"/>
          <c:yMode val="edge"/>
          <c:x val="0.49571345676346756"/>
          <c:y val="3.1813691009400821E-3"/>
          <c:w val="0.50314467954946207"/>
          <c:h val="0.9268285106783781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4A9DD-CC23-4E24-B6A1-B8CD43FD51D4}" type="datetimeFigureOut">
              <a:rPr lang="hu-HU" smtClean="0"/>
              <a:t>2012.10.06.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ED29-E41A-4587-9EEE-5DD9F0CA3C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522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4A9DD-CC23-4E24-B6A1-B8CD43FD51D4}" type="datetimeFigureOut">
              <a:rPr lang="hu-HU" smtClean="0"/>
              <a:t>2012.10.06.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ED29-E41A-4587-9EEE-5DD9F0CA3C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61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4A9DD-CC23-4E24-B6A1-B8CD43FD51D4}" type="datetimeFigureOut">
              <a:rPr lang="hu-HU" smtClean="0"/>
              <a:t>2012.10.06.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ED29-E41A-4587-9EEE-5DD9F0CA3C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675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4A9DD-CC23-4E24-B6A1-B8CD43FD51D4}" type="datetimeFigureOut">
              <a:rPr lang="hu-HU" smtClean="0"/>
              <a:t>2012.10.06.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ED29-E41A-4587-9EEE-5DD9F0CA3C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0326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4A9DD-CC23-4E24-B6A1-B8CD43FD51D4}" type="datetimeFigureOut">
              <a:rPr lang="hu-HU" smtClean="0"/>
              <a:t>2012.10.06.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ED29-E41A-4587-9EEE-5DD9F0CA3C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0523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4A9DD-CC23-4E24-B6A1-B8CD43FD51D4}" type="datetimeFigureOut">
              <a:rPr lang="hu-HU" smtClean="0"/>
              <a:t>2012.10.06.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ED29-E41A-4587-9EEE-5DD9F0CA3C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3927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4A9DD-CC23-4E24-B6A1-B8CD43FD51D4}" type="datetimeFigureOut">
              <a:rPr lang="hu-HU" smtClean="0"/>
              <a:t>2012.10.06.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ED29-E41A-4587-9EEE-5DD9F0CA3C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4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4A9DD-CC23-4E24-B6A1-B8CD43FD51D4}" type="datetimeFigureOut">
              <a:rPr lang="hu-HU" smtClean="0"/>
              <a:t>2012.10.06.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ED29-E41A-4587-9EEE-5DD9F0CA3C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4005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4A9DD-CC23-4E24-B6A1-B8CD43FD51D4}" type="datetimeFigureOut">
              <a:rPr lang="hu-HU" smtClean="0"/>
              <a:t>2012.10.06.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ED29-E41A-4587-9EEE-5DD9F0CA3C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496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4A9DD-CC23-4E24-B6A1-B8CD43FD51D4}" type="datetimeFigureOut">
              <a:rPr lang="hu-HU" smtClean="0"/>
              <a:t>2012.10.06.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ED29-E41A-4587-9EEE-5DD9F0CA3C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7191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4A9DD-CC23-4E24-B6A1-B8CD43FD51D4}" type="datetimeFigureOut">
              <a:rPr lang="hu-HU" smtClean="0"/>
              <a:t>2012.10.06.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ED29-E41A-4587-9EEE-5DD9F0CA3C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308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4A9DD-CC23-4E24-B6A1-B8CD43FD51D4}" type="datetimeFigureOut">
              <a:rPr lang="hu-HU" smtClean="0"/>
              <a:t>2012.10.06.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BED29-E41A-4587-9EEE-5DD9F0CA3C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330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87624" y="1052736"/>
            <a:ext cx="6400800" cy="792088"/>
          </a:xfrm>
        </p:spPr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accent1">
                    <a:lumMod val="75000"/>
                  </a:schemeClr>
                </a:solidFill>
                <a:latin typeface="Arno Pro Smbd SmText" pitchFamily="18" charset="0"/>
              </a:rPr>
              <a:t>Hódmezővásárhely</a:t>
            </a:r>
            <a:endParaRPr lang="hu-HU" sz="4400" dirty="0">
              <a:solidFill>
                <a:schemeClr val="accent1">
                  <a:lumMod val="75000"/>
                </a:schemeClr>
              </a:solidFill>
              <a:latin typeface="Arno Pro Smbd SmText" pitchFamily="18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468560" y="116632"/>
            <a:ext cx="9937104" cy="792088"/>
          </a:xfrm>
        </p:spPr>
        <p:txBody>
          <a:bodyPr>
            <a:noAutofit/>
          </a:bodyPr>
          <a:lstStyle/>
          <a:p>
            <a:r>
              <a:rPr lang="hu-HU" sz="6600" b="1" dirty="0" smtClean="0">
                <a:latin typeface="Blackadder ITC" pitchFamily="82" charset="0"/>
              </a:rPr>
              <a:t>Local </a:t>
            </a:r>
            <a:r>
              <a:rPr lang="hu-HU" sz="6600" b="1" dirty="0" err="1" smtClean="0">
                <a:latin typeface="Blackadder ITC" pitchFamily="82" charset="0"/>
              </a:rPr>
              <a:t>history</a:t>
            </a:r>
            <a:r>
              <a:rPr lang="hu-HU" sz="6600" b="1" dirty="0" smtClean="0">
                <a:latin typeface="Blackadder ITC" pitchFamily="82" charset="0"/>
              </a:rPr>
              <a:t> and </a:t>
            </a:r>
            <a:r>
              <a:rPr lang="hu-HU" sz="6600" b="1" dirty="0" err="1" smtClean="0">
                <a:latin typeface="Blackadder ITC" pitchFamily="82" charset="0"/>
              </a:rPr>
              <a:t>population</a:t>
            </a:r>
            <a:endParaRPr lang="hu-HU" sz="6600" b="1" dirty="0">
              <a:latin typeface="Blackadder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0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7371" y="476672"/>
            <a:ext cx="8604448" cy="1268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7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igh Tower Text" pitchFamily="18" charset="0"/>
              </a:rPr>
              <a:t>Lifestyle</a:t>
            </a:r>
            <a:r>
              <a:rPr lang="hu-HU" sz="7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igh Tower Text" pitchFamily="18" charset="0"/>
              </a:rPr>
              <a:t> and </a:t>
            </a:r>
            <a:r>
              <a:rPr lang="hu-HU" sz="7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igh Tower Text" pitchFamily="18" charset="0"/>
              </a:rPr>
              <a:t>population</a:t>
            </a:r>
            <a:endParaRPr lang="hu-HU" sz="7200" i="1" dirty="0">
              <a:solidFill>
                <a:schemeClr val="tx1">
                  <a:lumMod val="50000"/>
                  <a:lumOff val="50000"/>
                </a:schemeClr>
              </a:solidFill>
              <a:latin typeface="High Tower Text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" y="2425944"/>
            <a:ext cx="9128810" cy="443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56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68044" y="195519"/>
            <a:ext cx="4248472" cy="11531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6600" dirty="0" smtClean="0">
                <a:latin typeface="Lucida Handwriting" pitchFamily="66" charset="0"/>
              </a:rPr>
              <a:t>World </a:t>
            </a:r>
            <a:r>
              <a:rPr lang="hu-HU" sz="6600" dirty="0" err="1" smtClean="0">
                <a:latin typeface="Lucida Handwriting" pitchFamily="66" charset="0"/>
              </a:rPr>
              <a:t>Wars</a:t>
            </a:r>
            <a:endParaRPr lang="hu-HU" sz="6600" dirty="0">
              <a:latin typeface="Lucida Handwriting" pitchFamily="66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94" y="2184559"/>
            <a:ext cx="5965676" cy="4337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14376"/>
            <a:ext cx="4812630" cy="5833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20" y="689848"/>
            <a:ext cx="4331370" cy="5830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32" y="2450520"/>
            <a:ext cx="5702176" cy="3805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0305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81966" y="3305083"/>
            <a:ext cx="3779912" cy="6309320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5400" dirty="0" err="1" smtClean="0">
                <a:solidFill>
                  <a:schemeClr val="accent1">
                    <a:lumMod val="50000"/>
                  </a:schemeClr>
                </a:solidFill>
                <a:latin typeface="Kristen ITC" pitchFamily="66" charset="0"/>
              </a:rPr>
              <a:t>Pottery</a:t>
            </a:r>
            <a:r>
              <a:rPr lang="hu-HU" sz="5400" dirty="0" smtClean="0">
                <a:solidFill>
                  <a:schemeClr val="accent1">
                    <a:lumMod val="50000"/>
                  </a:schemeClr>
                </a:solidFill>
                <a:latin typeface="Kristen ITC" pitchFamily="66" charset="0"/>
              </a:rPr>
              <a:t> </a:t>
            </a:r>
            <a:r>
              <a:rPr lang="hu-HU" sz="5400" dirty="0" err="1" smtClean="0">
                <a:solidFill>
                  <a:schemeClr val="accent1">
                    <a:lumMod val="50000"/>
                  </a:schemeClr>
                </a:solidFill>
                <a:latin typeface="Kristen ITC" pitchFamily="66" charset="0"/>
              </a:rPr>
              <a:t>in</a:t>
            </a:r>
            <a:r>
              <a:rPr lang="hu-HU" sz="5400" dirty="0" smtClean="0">
                <a:solidFill>
                  <a:schemeClr val="accent1">
                    <a:lumMod val="50000"/>
                  </a:schemeClr>
                </a:solidFill>
                <a:latin typeface="Kristen ITC" pitchFamily="66" charset="0"/>
              </a:rPr>
              <a:t> Vásárhely</a:t>
            </a:r>
            <a:endParaRPr lang="hu-HU" sz="5400" dirty="0">
              <a:solidFill>
                <a:schemeClr val="accent1">
                  <a:lumMod val="50000"/>
                </a:schemeClr>
              </a:solidFill>
              <a:latin typeface="Kristen ITC" pitchFamily="66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229307"/>
            <a:ext cx="4904449" cy="3533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46" y="2099747"/>
            <a:ext cx="3999569" cy="2999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2" y="3957427"/>
            <a:ext cx="3867431" cy="2900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512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3" y="0"/>
            <a:ext cx="9036497" cy="2132856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8800" b="1" dirty="0" err="1" smtClean="0">
                <a:solidFill>
                  <a:schemeClr val="accent2"/>
                </a:solidFill>
                <a:latin typeface="Arabic Typesetting" pitchFamily="66" charset="-78"/>
                <a:cs typeface="Arabic Typesetting" pitchFamily="66" charset="-78"/>
              </a:rPr>
              <a:t>Embroidery</a:t>
            </a:r>
            <a:endParaRPr lang="hu-HU" sz="8800" b="1" dirty="0">
              <a:solidFill>
                <a:schemeClr val="accent2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598" y="4378604"/>
            <a:ext cx="3312368" cy="2482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96" y="2132856"/>
            <a:ext cx="3540004" cy="2651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050" y="1781572"/>
            <a:ext cx="260985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0322"/>
            <a:ext cx="2985596" cy="3651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745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1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908720"/>
            <a:ext cx="5328592" cy="2016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Harrington" pitchFamily="82" charset="0"/>
              </a:rPr>
              <a:t>Brick </a:t>
            </a:r>
            <a:r>
              <a:rPr lang="en-US" sz="6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Harrington" pitchFamily="82" charset="0"/>
              </a:rPr>
              <a:t>Wall</a:t>
            </a:r>
            <a:endParaRPr lang="en-US" sz="6600" b="1" dirty="0">
              <a:solidFill>
                <a:schemeClr val="accent3">
                  <a:lumMod val="20000"/>
                  <a:lumOff val="80000"/>
                </a:schemeClr>
              </a:solidFill>
              <a:latin typeface="Harrington" pitchFamily="82" charset="0"/>
            </a:endParaRPr>
          </a:p>
          <a:p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706705"/>
            <a:ext cx="2987824" cy="3983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-246092"/>
            <a:ext cx="2987824" cy="3963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93" y="3472074"/>
            <a:ext cx="6480720" cy="4218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93" y="-246092"/>
            <a:ext cx="6480720" cy="4323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345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79912" y="5517232"/>
            <a:ext cx="5112568" cy="8509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7200" b="1" dirty="0" smtClean="0">
                <a:solidFill>
                  <a:srgbClr val="FFFF00"/>
                </a:solidFill>
                <a:latin typeface="Giddyup Std" pitchFamily="50" charset="0"/>
              </a:rPr>
              <a:t>Kossuth </a:t>
            </a:r>
            <a:r>
              <a:rPr lang="hu-HU" sz="7200" b="1" dirty="0" err="1" smtClean="0">
                <a:solidFill>
                  <a:srgbClr val="FFFF00"/>
                </a:solidFill>
                <a:latin typeface="Giddyup Std" pitchFamily="50" charset="0"/>
              </a:rPr>
              <a:t>square</a:t>
            </a:r>
            <a:endParaRPr lang="hu-HU" sz="7200" b="1" dirty="0">
              <a:solidFill>
                <a:srgbClr val="FFFF00"/>
              </a:solidFill>
              <a:latin typeface="Giddyup Std" pitchFamily="5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0" y="7346"/>
            <a:ext cx="9144000" cy="269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6" y="2701778"/>
            <a:ext cx="9122996" cy="238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18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75656" y="2852936"/>
            <a:ext cx="2808312" cy="3096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5400" b="1" dirty="0" err="1" smtClean="0">
                <a:solidFill>
                  <a:schemeClr val="bg1"/>
                </a:solidFill>
                <a:latin typeface="Lucida Handwriting" pitchFamily="66" charset="0"/>
              </a:rPr>
              <a:t>Town</a:t>
            </a:r>
            <a:r>
              <a:rPr lang="hu-HU" sz="5400" b="1" dirty="0" smtClean="0">
                <a:solidFill>
                  <a:schemeClr val="bg1"/>
                </a:solidFill>
                <a:latin typeface="Lucida Handwriting" pitchFamily="66" charset="0"/>
              </a:rPr>
              <a:t> Hall</a:t>
            </a:r>
            <a:endParaRPr lang="hu-HU" sz="5400" b="1" dirty="0">
              <a:solidFill>
                <a:schemeClr val="bg1"/>
              </a:solidFill>
              <a:latin typeface="Lucida Handwriting" pitchFamily="66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80" y="2128525"/>
            <a:ext cx="6318448" cy="4738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35" y="9361"/>
            <a:ext cx="47296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2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28056" y="260648"/>
            <a:ext cx="5760640" cy="908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7200" dirty="0" smtClean="0">
                <a:latin typeface="Monotype Corsiva" pitchFamily="66" charset="0"/>
              </a:rPr>
              <a:t>„Black Eagle”</a:t>
            </a:r>
            <a:endParaRPr lang="hu-HU" sz="7200" dirty="0">
              <a:latin typeface="Monotype Corsiva" pitchFamily="66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6842"/>
            <a:ext cx="5220072" cy="391505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18140"/>
            <a:ext cx="5436096" cy="407707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056" y="2854267"/>
            <a:ext cx="6000328" cy="399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3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2EDE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8952"/>
            <a:ext cx="4932039" cy="304495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" y="1853001"/>
            <a:ext cx="4067944" cy="1143000"/>
          </a:xfrm>
        </p:spPr>
        <p:txBody>
          <a:bodyPr>
            <a:noAutofit/>
          </a:bodyPr>
          <a:lstStyle/>
          <a:p>
            <a:r>
              <a:rPr lang="hu-HU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Lucida Calligraphy" pitchFamily="66" charset="0"/>
              </a:rPr>
              <a:t>Population</a:t>
            </a:r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  <a:latin typeface="Lucida Calligraphy" pitchFamily="66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66025925"/>
              </p:ext>
            </p:extLst>
          </p:nvPr>
        </p:nvGraphicFramePr>
        <p:xfrm>
          <a:off x="251520" y="2996001"/>
          <a:ext cx="8892480" cy="399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"/>
            <a:ext cx="5220072" cy="2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680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6" y="4631"/>
            <a:ext cx="5616624" cy="42124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6" y="2996952"/>
            <a:ext cx="6055940" cy="3633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151284" y="476672"/>
            <a:ext cx="2876686" cy="1490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4000" dirty="0" smtClean="0">
                <a:latin typeface="Corbel" pitchFamily="34" charset="0"/>
              </a:rPr>
              <a:t>Béla </a:t>
            </a:r>
            <a:r>
              <a:rPr lang="hu-HU" sz="4000" dirty="0" err="1" smtClean="0">
                <a:latin typeface="Corbel" pitchFamily="34" charset="0"/>
              </a:rPr>
              <a:t>Czutor</a:t>
            </a:r>
            <a:endParaRPr lang="hu-HU" sz="4000" dirty="0" smtClean="0">
              <a:latin typeface="Corbel" pitchFamily="34" charset="0"/>
            </a:endParaRPr>
          </a:p>
          <a:p>
            <a:pPr marL="0" indent="0">
              <a:buNone/>
            </a:pPr>
            <a:r>
              <a:rPr lang="hu-HU" sz="4000" dirty="0" smtClean="0">
                <a:latin typeface="Corbel" pitchFamily="34" charset="0"/>
              </a:rPr>
              <a:t> (1863-1909)</a:t>
            </a:r>
            <a:endParaRPr lang="hu-HU" sz="4000" dirty="0">
              <a:latin typeface="Corbel" pitchFamily="34" charset="0"/>
            </a:endParaRPr>
          </a:p>
        </p:txBody>
      </p:sp>
      <p:cxnSp>
        <p:nvCxnSpPr>
          <p:cNvPr id="9" name="Egyenes összekötő nyíllal 8"/>
          <p:cNvCxnSpPr/>
          <p:nvPr/>
        </p:nvCxnSpPr>
        <p:spPr>
          <a:xfrm>
            <a:off x="2771800" y="836712"/>
            <a:ext cx="1152128" cy="0"/>
          </a:xfrm>
          <a:prstGeom prst="straightConnector1">
            <a:avLst/>
          </a:prstGeom>
          <a:ln w="66675" cap="rnd">
            <a:solidFill>
              <a:srgbClr val="FFC000"/>
            </a:solidFill>
            <a:tailEnd type="arrow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651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4664"/>
            <a:ext cx="9144000" cy="597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78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78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7735631" cy="4857403"/>
          </a:xfrm>
        </p:spPr>
      </p:pic>
    </p:spTree>
    <p:extLst>
      <p:ext uri="{BB962C8B-B14F-4D97-AF65-F5344CB8AC3E}">
        <p14:creationId xmlns:p14="http://schemas.microsoft.com/office/powerpoint/2010/main" val="133396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24744"/>
            <a:ext cx="6408712" cy="4831724"/>
          </a:xfrm>
        </p:spPr>
      </p:pic>
    </p:spTree>
    <p:extLst>
      <p:ext uri="{BB962C8B-B14F-4D97-AF65-F5344CB8AC3E}">
        <p14:creationId xmlns:p14="http://schemas.microsoft.com/office/powerpoint/2010/main" val="29011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6480720" cy="4981284"/>
          </a:xfrm>
        </p:spPr>
      </p:pic>
    </p:spTree>
    <p:extLst>
      <p:ext uri="{BB962C8B-B14F-4D97-AF65-F5344CB8AC3E}">
        <p14:creationId xmlns:p14="http://schemas.microsoft.com/office/powerpoint/2010/main" val="22956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6588224" cy="499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77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095461" cy="472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8546" y="764704"/>
            <a:ext cx="8229600" cy="1143000"/>
          </a:xfrm>
        </p:spPr>
        <p:txBody>
          <a:bodyPr>
            <a:noAutofit/>
          </a:bodyPr>
          <a:lstStyle/>
          <a:p>
            <a:r>
              <a:rPr lang="hu-HU" sz="3600" dirty="0" err="1" smtClean="0">
                <a:latin typeface="Lucida Handwriting" pitchFamily="66" charset="0"/>
              </a:rPr>
              <a:t>Thanks</a:t>
            </a:r>
            <a:r>
              <a:rPr lang="hu-HU" sz="3600" dirty="0" smtClean="0">
                <a:latin typeface="Lucida Handwriting" pitchFamily="66" charset="0"/>
              </a:rPr>
              <a:t> </a:t>
            </a:r>
            <a:r>
              <a:rPr lang="hu-HU" sz="3600" dirty="0" err="1" smtClean="0">
                <a:latin typeface="Lucida Handwriting" pitchFamily="66" charset="0"/>
              </a:rPr>
              <a:t>for</a:t>
            </a:r>
            <a:r>
              <a:rPr lang="hu-HU" sz="3600" dirty="0" smtClean="0">
                <a:latin typeface="Lucida Handwriting" pitchFamily="66" charset="0"/>
              </a:rPr>
              <a:t> </a:t>
            </a:r>
            <a:r>
              <a:rPr lang="hu-HU" sz="3600" dirty="0" err="1" smtClean="0">
                <a:latin typeface="Lucida Handwriting" pitchFamily="66" charset="0"/>
              </a:rPr>
              <a:t>your</a:t>
            </a:r>
            <a:r>
              <a:rPr lang="hu-HU" sz="3600" dirty="0" smtClean="0">
                <a:latin typeface="Lucida Handwriting" pitchFamily="66" charset="0"/>
              </a:rPr>
              <a:t> </a:t>
            </a:r>
            <a:br>
              <a:rPr lang="hu-HU" sz="3600" dirty="0" smtClean="0">
                <a:latin typeface="Lucida Handwriting" pitchFamily="66" charset="0"/>
              </a:rPr>
            </a:br>
            <a:r>
              <a:rPr lang="hu-HU" sz="3600" dirty="0" err="1" smtClean="0">
                <a:latin typeface="Lucida Handwriting" pitchFamily="66" charset="0"/>
              </a:rPr>
              <a:t>attention</a:t>
            </a:r>
            <a:r>
              <a:rPr lang="hu-HU" sz="3600" dirty="0" smtClean="0">
                <a:latin typeface="Lucida Handwriting" pitchFamily="66" charset="0"/>
              </a:rPr>
              <a:t>! :)</a:t>
            </a:r>
            <a:br>
              <a:rPr lang="hu-HU" sz="3600" dirty="0" smtClean="0">
                <a:latin typeface="Lucida Handwriting" pitchFamily="66" charset="0"/>
              </a:rPr>
            </a:br>
            <a:r>
              <a:rPr lang="hu-HU" sz="3600" dirty="0">
                <a:latin typeface="Lucida Handwriting" pitchFamily="66" charset="0"/>
              </a:rPr>
              <a:t> </a:t>
            </a:r>
            <a:r>
              <a:rPr lang="hu-HU" sz="3600" dirty="0" smtClean="0">
                <a:latin typeface="Lucida Handwriting" pitchFamily="66" charset="0"/>
              </a:rPr>
              <a:t>        </a:t>
            </a:r>
            <a:r>
              <a:rPr lang="hu-HU" sz="2000" dirty="0" smtClean="0">
                <a:latin typeface="Lucida Handwriting" pitchFamily="66" charset="0"/>
              </a:rPr>
              <a:t>Hanna Török</a:t>
            </a:r>
            <a:endParaRPr lang="hu-HU" sz="2000" dirty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99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229600" cy="1791072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16428" cy="5904656"/>
          </a:xfrm>
        </p:spPr>
      </p:pic>
      <p:sp>
        <p:nvSpPr>
          <p:cNvPr id="3" name="Szövegdoboz 2"/>
          <p:cNvSpPr txBox="1"/>
          <p:nvPr/>
        </p:nvSpPr>
        <p:spPr>
          <a:xfrm>
            <a:off x="2771800" y="1988840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0" b="1" dirty="0" err="1" smtClean="0">
                <a:solidFill>
                  <a:schemeClr val="tx2">
                    <a:lumMod val="75000"/>
                  </a:schemeClr>
                </a:solidFill>
                <a:latin typeface="Harrington" pitchFamily="82" charset="0"/>
              </a:rPr>
              <a:t>Location</a:t>
            </a:r>
            <a:endParaRPr lang="hu-HU" sz="8000" b="1" dirty="0">
              <a:solidFill>
                <a:schemeClr val="tx2">
                  <a:lumMod val="75000"/>
                </a:schemeClr>
              </a:solidFill>
              <a:latin typeface="Harringto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9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476672"/>
            <a:ext cx="8784976" cy="9361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3600" b="1" dirty="0" err="1" smtClean="0">
                <a:latin typeface="Lucida Calligraphy" pitchFamily="66" charset="0"/>
              </a:rPr>
              <a:t>Cultural</a:t>
            </a:r>
            <a:r>
              <a:rPr lang="hu-HU" sz="3600" b="1" dirty="0" smtClean="0">
                <a:latin typeface="Lucida Calligraphy" pitchFamily="66" charset="0"/>
              </a:rPr>
              <a:t> center of </a:t>
            </a:r>
            <a:r>
              <a:rPr lang="hu-HU" sz="3600" b="1" dirty="0" err="1" smtClean="0">
                <a:latin typeface="Lucida Calligraphy" pitchFamily="66" charset="0"/>
              </a:rPr>
              <a:t>the</a:t>
            </a:r>
            <a:r>
              <a:rPr lang="hu-HU" sz="3600" b="1" dirty="0" smtClean="0">
                <a:latin typeface="Lucida Calligraphy" pitchFamily="66" charset="0"/>
              </a:rPr>
              <a:t> </a:t>
            </a:r>
            <a:r>
              <a:rPr lang="hu-HU" sz="3600" b="1" dirty="0" err="1" smtClean="0">
                <a:latin typeface="Lucida Calligraphy" pitchFamily="66" charset="0"/>
              </a:rPr>
              <a:t>South-Plain</a:t>
            </a:r>
            <a:r>
              <a:rPr lang="hu-HU" sz="3600" b="1" dirty="0" smtClean="0">
                <a:latin typeface="Lucida Calligraphy" pitchFamily="66" charset="0"/>
              </a:rPr>
              <a:t> </a:t>
            </a:r>
            <a:r>
              <a:rPr lang="hu-HU" sz="3600" b="1" dirty="0" err="1" smtClean="0">
                <a:latin typeface="Lucida Calligraphy" pitchFamily="66" charset="0"/>
              </a:rPr>
              <a:t>Region</a:t>
            </a:r>
            <a:r>
              <a:rPr lang="hu-HU" sz="3600" b="1" dirty="0" smtClean="0">
                <a:latin typeface="Lucida Calligraphy" pitchFamily="66" charset="0"/>
              </a:rPr>
              <a:t>.</a:t>
            </a:r>
            <a:endParaRPr lang="hu-HU" sz="3600" b="1" dirty="0">
              <a:latin typeface="Lucida Calligraphy" pitchFamily="66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29395"/>
            <a:ext cx="3803482" cy="254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93" y="4226729"/>
            <a:ext cx="3644856" cy="2631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72" y="4464774"/>
            <a:ext cx="3816424" cy="2426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963092"/>
            <a:ext cx="3697265" cy="2553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45723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05" y="9361"/>
            <a:ext cx="5422454" cy="3436568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45949" y="1647660"/>
            <a:ext cx="3776614" cy="34248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err="1">
                <a:latin typeface="High Tower Text" pitchFamily="18" charset="0"/>
              </a:rPr>
              <a:t>Hód</a:t>
            </a:r>
            <a:r>
              <a:rPr lang="en-US" sz="4400" dirty="0">
                <a:latin typeface="High Tower Text" pitchFamily="18" charset="0"/>
              </a:rPr>
              <a:t> and </a:t>
            </a:r>
            <a:r>
              <a:rPr lang="en-US" sz="4400" dirty="0" err="1" smtClean="0">
                <a:latin typeface="High Tower Text" pitchFamily="18" charset="0"/>
              </a:rPr>
              <a:t>Vásárhely</a:t>
            </a:r>
            <a:r>
              <a:rPr lang="hu-HU" sz="4400" dirty="0" smtClean="0">
                <a:latin typeface="High Tower Text" pitchFamily="18" charset="0"/>
              </a:rPr>
              <a:t> </a:t>
            </a:r>
            <a:r>
              <a:rPr lang="hu-HU" sz="4400" dirty="0" err="1" smtClean="0">
                <a:latin typeface="High Tower Text" pitchFamily="18" charset="0"/>
              </a:rPr>
              <a:t>in</a:t>
            </a:r>
            <a:r>
              <a:rPr lang="hu-HU" sz="4400" dirty="0" smtClean="0">
                <a:latin typeface="High Tower Text" pitchFamily="18" charset="0"/>
              </a:rPr>
              <a:t> </a:t>
            </a:r>
            <a:r>
              <a:rPr lang="hu-HU" sz="4400" dirty="0" err="1" smtClean="0">
                <a:latin typeface="High Tower Text" pitchFamily="18" charset="0"/>
              </a:rPr>
              <a:t>the</a:t>
            </a:r>
            <a:r>
              <a:rPr lang="hu-HU" sz="4400" dirty="0" smtClean="0">
                <a:latin typeface="High Tower Text" pitchFamily="18" charset="0"/>
              </a:rPr>
              <a:t> 13th </a:t>
            </a:r>
            <a:r>
              <a:rPr lang="hu-HU" sz="4400" dirty="0" err="1" smtClean="0">
                <a:latin typeface="High Tower Text" pitchFamily="18" charset="0"/>
              </a:rPr>
              <a:t>century</a:t>
            </a:r>
            <a:endParaRPr lang="hu-HU" sz="4400" dirty="0">
              <a:latin typeface="High Tower Text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19" y="3298376"/>
            <a:ext cx="5449738" cy="354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4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27784" y="404664"/>
            <a:ext cx="5734512" cy="11967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7200" b="1" dirty="0" err="1" smtClean="0">
                <a:latin typeface="Courier New" pitchFamily="49" charset="0"/>
                <a:cs typeface="Courier New" pitchFamily="49" charset="0"/>
              </a:rPr>
              <a:t>Turkish</a:t>
            </a:r>
            <a:r>
              <a:rPr lang="hu-HU" sz="7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hu-HU" sz="7200" b="1" dirty="0" err="1" smtClean="0">
                <a:latin typeface="Courier New" pitchFamily="49" charset="0"/>
                <a:cs typeface="Courier New" pitchFamily="49" charset="0"/>
              </a:rPr>
              <a:t>control</a:t>
            </a:r>
            <a:endParaRPr lang="hu-HU" sz="72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5"/>
            <a:ext cx="5734512" cy="393305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12" y="2674588"/>
            <a:ext cx="3409488" cy="423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7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40" y="3325213"/>
            <a:ext cx="3517835" cy="349584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69"/>
            <a:ext cx="3437956" cy="268401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25" y="3126835"/>
            <a:ext cx="4052168" cy="28973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247" y="4366157"/>
            <a:ext cx="3238500" cy="242887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620" y="548680"/>
            <a:ext cx="3422682" cy="256701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84" y="203839"/>
            <a:ext cx="2819160" cy="279850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17" y="2284269"/>
            <a:ext cx="2087905" cy="208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7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55776" y="332656"/>
            <a:ext cx="5688632" cy="21328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6000" dirty="0" err="1" smtClean="0">
                <a:latin typeface="Monotype Corsiva" pitchFamily="66" charset="0"/>
              </a:rPr>
              <a:t>Construction</a:t>
            </a:r>
            <a:r>
              <a:rPr lang="hu-HU" sz="6000" dirty="0" smtClean="0">
                <a:latin typeface="Monotype Corsiva" pitchFamily="66" charset="0"/>
              </a:rPr>
              <a:t> </a:t>
            </a:r>
            <a:r>
              <a:rPr lang="hu-HU" sz="6000" dirty="0" err="1" smtClean="0">
                <a:latin typeface="Monotype Corsiva" pitchFamily="66" charset="0"/>
              </a:rPr>
              <a:t>works</a:t>
            </a:r>
            <a:r>
              <a:rPr lang="hu-HU" sz="6000" dirty="0" smtClean="0">
                <a:latin typeface="Monotype Corsiva" pitchFamily="66" charset="0"/>
              </a:rPr>
              <a:t> </a:t>
            </a:r>
            <a:r>
              <a:rPr lang="hu-HU" sz="6000" dirty="0" err="1" smtClean="0">
                <a:latin typeface="Monotype Corsiva" pitchFamily="66" charset="0"/>
              </a:rPr>
              <a:t>in</a:t>
            </a:r>
            <a:r>
              <a:rPr lang="hu-HU" sz="6000" dirty="0" smtClean="0">
                <a:latin typeface="Monotype Corsiva" pitchFamily="66" charset="0"/>
              </a:rPr>
              <a:t> </a:t>
            </a:r>
            <a:r>
              <a:rPr lang="hu-HU" sz="6000" dirty="0" err="1" smtClean="0">
                <a:latin typeface="Monotype Corsiva" pitchFamily="66" charset="0"/>
              </a:rPr>
              <a:t>the</a:t>
            </a:r>
            <a:r>
              <a:rPr lang="hu-HU" sz="6000" dirty="0" smtClean="0">
                <a:latin typeface="Monotype Corsiva" pitchFamily="66" charset="0"/>
              </a:rPr>
              <a:t> 19th </a:t>
            </a:r>
            <a:r>
              <a:rPr lang="hu-HU" sz="6000" dirty="0" err="1" smtClean="0">
                <a:latin typeface="Monotype Corsiva" pitchFamily="66" charset="0"/>
              </a:rPr>
              <a:t>century</a:t>
            </a:r>
            <a:endParaRPr lang="hu-HU" sz="6000" dirty="0">
              <a:latin typeface="Monotype Corsiva" pitchFamily="66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" y="2708920"/>
            <a:ext cx="6559810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26" y="2820971"/>
            <a:ext cx="5895374" cy="3924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07029"/>
            <a:ext cx="6196313" cy="393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53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1038</TotalTime>
  <Words>57</Words>
  <Application>Microsoft Office PowerPoint</Application>
  <PresentationFormat>Diavetítés a képernyőre (4:3 oldalarány)</PresentationFormat>
  <Paragraphs>19</Paragraphs>
  <Slides>25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6" baseType="lpstr">
      <vt:lpstr>Office-téma</vt:lpstr>
      <vt:lpstr>Local history and population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Population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Thanks for your  attention! :)          Hanna Török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history and population</dc:title>
  <dc:creator>Manka</dc:creator>
  <cp:lastModifiedBy>Manka</cp:lastModifiedBy>
  <cp:revision>88</cp:revision>
  <dcterms:created xsi:type="dcterms:W3CDTF">2012-09-06T15:13:33Z</dcterms:created>
  <dcterms:modified xsi:type="dcterms:W3CDTF">2012-10-06T16:40:10Z</dcterms:modified>
</cp:coreProperties>
</file>