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76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85BFD-EC09-4E29-8D6C-5C6A7B060F81}" type="datetimeFigureOut">
              <a:rPr lang="hu-HU" smtClean="0"/>
              <a:t>2012.10.10.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D8C24-19EC-45B3-B722-1FB84551BA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3313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B81D-2D3C-4049-9AF3-414399B89339}" type="datetimeFigureOut">
              <a:rPr lang="hu-HU" smtClean="0"/>
              <a:pPr/>
              <a:t>2012.10.10.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197D-B304-4A86-B49C-FC301738E79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B81D-2D3C-4049-9AF3-414399B89339}" type="datetimeFigureOut">
              <a:rPr lang="hu-HU" smtClean="0"/>
              <a:pPr/>
              <a:t>2012.10.10.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197D-B304-4A86-B49C-FC301738E79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B81D-2D3C-4049-9AF3-414399B89339}" type="datetimeFigureOut">
              <a:rPr lang="hu-HU" smtClean="0"/>
              <a:pPr/>
              <a:t>2012.10.10.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197D-B304-4A86-B49C-FC301738E79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B81D-2D3C-4049-9AF3-414399B89339}" type="datetimeFigureOut">
              <a:rPr lang="hu-HU" smtClean="0"/>
              <a:pPr/>
              <a:t>2012.10.10.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197D-B304-4A86-B49C-FC301738E79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B81D-2D3C-4049-9AF3-414399B89339}" type="datetimeFigureOut">
              <a:rPr lang="hu-HU" smtClean="0"/>
              <a:pPr/>
              <a:t>2012.10.10.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197D-B304-4A86-B49C-FC301738E79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B81D-2D3C-4049-9AF3-414399B89339}" type="datetimeFigureOut">
              <a:rPr lang="hu-HU" smtClean="0"/>
              <a:pPr/>
              <a:t>2012.10.10.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197D-B304-4A86-B49C-FC301738E79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B81D-2D3C-4049-9AF3-414399B89339}" type="datetimeFigureOut">
              <a:rPr lang="hu-HU" smtClean="0"/>
              <a:pPr/>
              <a:t>2012.10.10.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197D-B304-4A86-B49C-FC301738E79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B81D-2D3C-4049-9AF3-414399B89339}" type="datetimeFigureOut">
              <a:rPr lang="hu-HU" smtClean="0"/>
              <a:pPr/>
              <a:t>2012.10.10.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197D-B304-4A86-B49C-FC301738E79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B81D-2D3C-4049-9AF3-414399B89339}" type="datetimeFigureOut">
              <a:rPr lang="hu-HU" smtClean="0"/>
              <a:pPr/>
              <a:t>2012.10.10.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197D-B304-4A86-B49C-FC301738E79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B81D-2D3C-4049-9AF3-414399B89339}" type="datetimeFigureOut">
              <a:rPr lang="hu-HU" smtClean="0"/>
              <a:pPr/>
              <a:t>2012.10.10.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197D-B304-4A86-B49C-FC301738E79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B81D-2D3C-4049-9AF3-414399B89339}" type="datetimeFigureOut">
              <a:rPr lang="hu-HU" smtClean="0"/>
              <a:pPr/>
              <a:t>2012.10.10.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197D-B304-4A86-B49C-FC301738E79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0B81D-2D3C-4049-9AF3-414399B89339}" type="datetimeFigureOut">
              <a:rPr lang="hu-HU" smtClean="0"/>
              <a:pPr/>
              <a:t>2012.10.10.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C197D-B304-4A86-B49C-FC301738E79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haroni" pitchFamily="2" charset="-79"/>
          <a:ea typeface="+mj-ea"/>
          <a:cs typeface="Aharoni" pitchFamily="2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haroni" pitchFamily="2" charset="-79"/>
          <a:ea typeface="+mn-ea"/>
          <a:cs typeface="Aharoni" pitchFamily="2" charset="-79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haroni" pitchFamily="2" charset="-79"/>
          <a:ea typeface="+mn-ea"/>
          <a:cs typeface="Aharoni" pitchFamily="2" charset="-79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haroni" pitchFamily="2" charset="-79"/>
          <a:ea typeface="+mn-ea"/>
          <a:cs typeface="Aharoni" pitchFamily="2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haroni" pitchFamily="2" charset="-79"/>
          <a:ea typeface="+mn-ea"/>
          <a:cs typeface="Aharoni" pitchFamily="2" charset="-79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haroni" pitchFamily="2" charset="-79"/>
          <a:ea typeface="+mn-ea"/>
          <a:cs typeface="Aharoni" pitchFamily="2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</p:spPr>
        <p:txBody>
          <a:bodyPr>
            <a:noAutofit/>
          </a:bodyPr>
          <a:lstStyle/>
          <a:p>
            <a:r>
              <a:rPr lang="hu-HU" sz="5400" dirty="0" err="1" smtClean="0">
                <a:solidFill>
                  <a:srgbClr val="FFFFFF"/>
                </a:solidFill>
                <a:latin typeface="Arial Black" pitchFamily="34" charset="0"/>
              </a:rPr>
              <a:t>Our</a:t>
            </a:r>
            <a:r>
              <a:rPr lang="hu-HU" sz="5400" dirty="0" smtClean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hu-HU" sz="5400" dirty="0" err="1" smtClean="0">
                <a:solidFill>
                  <a:srgbClr val="FFFFFF"/>
                </a:solidFill>
                <a:latin typeface="Arial Black" pitchFamily="34" charset="0"/>
              </a:rPr>
              <a:t>School</a:t>
            </a:r>
            <a:endParaRPr lang="hu-HU" sz="5400" dirty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6" name="Kép 5" descr="DSC_05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071546"/>
            <a:ext cx="3071834" cy="460775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51520" y="585789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Bethlen Gábor </a:t>
            </a:r>
            <a:r>
              <a:rPr lang="hu-HU" sz="3200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Reformed</a:t>
            </a:r>
            <a:r>
              <a:rPr lang="hu-HU" sz="32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High</a:t>
            </a:r>
            <a:r>
              <a:rPr lang="hu-HU" sz="32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School</a:t>
            </a:r>
            <a:endParaRPr lang="hu-HU" sz="3200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125760"/>
            <a:ext cx="8229600" cy="1143000"/>
          </a:xfrm>
        </p:spPr>
        <p:txBody>
          <a:bodyPr/>
          <a:lstStyle/>
          <a:p>
            <a:pPr algn="l"/>
            <a:r>
              <a:rPr lang="hu-HU" dirty="0" err="1" smtClean="0"/>
              <a:t>Maths</a:t>
            </a:r>
            <a:r>
              <a:rPr lang="hu-HU" dirty="0" smtClean="0"/>
              <a:t> and </a:t>
            </a:r>
            <a:r>
              <a:rPr lang="hu-HU" dirty="0" err="1" smtClean="0"/>
              <a:t>physics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90155"/>
            <a:ext cx="8229600" cy="4525963"/>
          </a:xfrm>
        </p:spPr>
        <p:txBody>
          <a:bodyPr/>
          <a:lstStyle/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example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 err="1" smtClean="0"/>
              <a:t>nuclear</a:t>
            </a:r>
            <a:r>
              <a:rPr lang="hu-HU" dirty="0" smtClean="0"/>
              <a:t> </a:t>
            </a:r>
            <a:r>
              <a:rPr lang="hu-HU" dirty="0" err="1" smtClean="0"/>
              <a:t>physics</a:t>
            </a:r>
            <a:endParaRPr lang="hu-HU" dirty="0" smtClean="0"/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1556792"/>
            <a:ext cx="3609975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125760"/>
            <a:ext cx="8229600" cy="1143000"/>
          </a:xfrm>
        </p:spPr>
        <p:txBody>
          <a:bodyPr/>
          <a:lstStyle/>
          <a:p>
            <a:pPr algn="l"/>
            <a:r>
              <a:rPr lang="hu-HU" dirty="0" err="1" smtClean="0"/>
              <a:t>History</a:t>
            </a:r>
            <a:r>
              <a:rPr lang="hu-HU" dirty="0" smtClean="0"/>
              <a:t> and </a:t>
            </a:r>
            <a:r>
              <a:rPr lang="hu-HU" dirty="0" err="1" smtClean="0"/>
              <a:t>literature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marL="530225" indent="-530225"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future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dirty="0" err="1" smtClean="0"/>
              <a:t>lawyers</a:t>
            </a:r>
            <a:r>
              <a:rPr lang="hu-HU" dirty="0" smtClean="0"/>
              <a:t>, </a:t>
            </a:r>
            <a:r>
              <a:rPr lang="hu-HU" dirty="0" err="1" smtClean="0"/>
              <a:t>notaries</a:t>
            </a:r>
            <a:r>
              <a:rPr lang="hu-HU" dirty="0" smtClean="0"/>
              <a:t>, </a:t>
            </a:r>
            <a:br>
              <a:rPr lang="hu-HU" dirty="0" smtClean="0"/>
            </a:br>
            <a:r>
              <a:rPr lang="hu-HU" dirty="0" err="1" smtClean="0"/>
              <a:t>actors</a:t>
            </a:r>
            <a:r>
              <a:rPr lang="hu-HU" dirty="0" smtClean="0"/>
              <a:t>, </a:t>
            </a:r>
            <a:r>
              <a:rPr lang="hu-HU" dirty="0" err="1" smtClean="0"/>
              <a:t>teachers</a:t>
            </a:r>
            <a:endParaRPr lang="hu-HU" dirty="0" smtClean="0"/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1916832"/>
            <a:ext cx="3090904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English: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711349"/>
            <a:ext cx="8229600" cy="4525963"/>
          </a:xfrm>
        </p:spPr>
        <p:txBody>
          <a:bodyPr/>
          <a:lstStyle/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marL="530225" indent="-530225"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err="1" smtClean="0"/>
              <a:t>exchange</a:t>
            </a:r>
            <a:r>
              <a:rPr lang="hu-HU" dirty="0" smtClean="0"/>
              <a:t> </a:t>
            </a:r>
            <a:r>
              <a:rPr lang="hu-HU" dirty="0" err="1" smtClean="0"/>
              <a:t>student</a:t>
            </a:r>
            <a:r>
              <a:rPr lang="hu-HU" dirty="0" smtClean="0"/>
              <a:t> </a:t>
            </a:r>
            <a:r>
              <a:rPr lang="hu-HU" dirty="0" err="1" smtClean="0"/>
              <a:t>programs</a:t>
            </a:r>
            <a:r>
              <a:rPr lang="hu-HU" dirty="0" smtClean="0"/>
              <a:t> (Italian, </a:t>
            </a:r>
            <a:r>
              <a:rPr lang="hu-HU" dirty="0" err="1" smtClean="0"/>
              <a:t>D</a:t>
            </a:r>
            <a:r>
              <a:rPr lang="hu-HU" dirty="0" err="1" smtClean="0"/>
              <a:t>utch</a:t>
            </a:r>
            <a:r>
              <a:rPr lang="hu-HU" dirty="0" smtClean="0"/>
              <a:t>, </a:t>
            </a:r>
            <a:r>
              <a:rPr lang="hu-HU" dirty="0" err="1" smtClean="0"/>
              <a:t>French</a:t>
            </a:r>
            <a:r>
              <a:rPr lang="hu-HU" dirty="0" smtClean="0"/>
              <a:t>)</a:t>
            </a:r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t</a:t>
            </a:r>
            <a:r>
              <a:rPr lang="hu-HU" dirty="0" err="1" smtClean="0"/>
              <a:t>eachers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 err="1" smtClean="0"/>
              <a:t>interpreters</a:t>
            </a:r>
            <a:endParaRPr lang="hu-HU" dirty="0" smtClean="0"/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3284984"/>
            <a:ext cx="4591070" cy="31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9776"/>
            <a:ext cx="8229600" cy="1143000"/>
          </a:xfrm>
        </p:spPr>
        <p:txBody>
          <a:bodyPr/>
          <a:lstStyle/>
          <a:p>
            <a:pPr algn="l"/>
            <a:r>
              <a:rPr lang="hu-HU" dirty="0" err="1" smtClean="0"/>
              <a:t>Religion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67971"/>
            <a:ext cx="8229600" cy="4525963"/>
          </a:xfrm>
        </p:spPr>
        <p:txBody>
          <a:bodyPr/>
          <a:lstStyle/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big</a:t>
            </a:r>
            <a:r>
              <a:rPr lang="hu-HU" dirty="0" smtClean="0"/>
              <a:t> </a:t>
            </a:r>
            <a:r>
              <a:rPr lang="hu-HU" dirty="0" err="1" smtClean="0"/>
              <a:t>emphasis</a:t>
            </a:r>
            <a:endParaRPr lang="hu-HU" dirty="0" smtClean="0"/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o</a:t>
            </a:r>
            <a:r>
              <a:rPr lang="hu-HU" dirty="0" err="1" smtClean="0"/>
              <a:t>pen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every</a:t>
            </a:r>
            <a:r>
              <a:rPr lang="hu-HU" dirty="0" smtClean="0"/>
              <a:t> </a:t>
            </a:r>
            <a:r>
              <a:rPr lang="hu-HU" dirty="0" err="1" smtClean="0"/>
              <a:t>religion</a:t>
            </a:r>
            <a:endParaRPr lang="hu-HU" dirty="0" smtClean="0"/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/>
              <a:t> </a:t>
            </a:r>
            <a:r>
              <a:rPr lang="hu-HU" dirty="0" err="1" smtClean="0"/>
              <a:t>devotion</a:t>
            </a:r>
            <a:r>
              <a:rPr lang="hu-HU" dirty="0" smtClean="0"/>
              <a:t> </a:t>
            </a:r>
            <a:r>
              <a:rPr lang="hu-HU" dirty="0" err="1" smtClean="0"/>
              <a:t>twice</a:t>
            </a:r>
            <a:r>
              <a:rPr lang="hu-HU" dirty="0" smtClean="0"/>
              <a:t> </a:t>
            </a:r>
            <a:r>
              <a:rPr lang="hu-HU" dirty="0" smtClean="0"/>
              <a:t>a </a:t>
            </a:r>
            <a:r>
              <a:rPr lang="hu-HU" dirty="0" err="1" smtClean="0"/>
              <a:t>week</a:t>
            </a:r>
            <a:endParaRPr lang="hu-HU" dirty="0" smtClean="0"/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church</a:t>
            </a:r>
            <a:r>
              <a:rPr lang="hu-HU" dirty="0" smtClean="0"/>
              <a:t> </a:t>
            </a:r>
            <a:r>
              <a:rPr lang="hu-HU" dirty="0" err="1" smtClean="0"/>
              <a:t>next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endParaRPr lang="hu-HU" dirty="0"/>
          </a:p>
        </p:txBody>
      </p:sp>
      <p:pic>
        <p:nvPicPr>
          <p:cNvPr id="4" name="Kép 3" descr="DSC_04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412776"/>
            <a:ext cx="3357570" cy="503635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err="1" smtClean="0"/>
              <a:t>Languages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least</a:t>
            </a:r>
            <a:r>
              <a:rPr lang="hu-HU" dirty="0" smtClean="0"/>
              <a:t>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foreign</a:t>
            </a:r>
            <a:r>
              <a:rPr lang="hu-HU" dirty="0" smtClean="0"/>
              <a:t> </a:t>
            </a:r>
            <a:r>
              <a:rPr lang="hu-HU" dirty="0" err="1" smtClean="0"/>
              <a:t>languages</a:t>
            </a:r>
            <a:endParaRPr lang="hu-HU" dirty="0" smtClean="0"/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choose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: English, </a:t>
            </a:r>
            <a:r>
              <a:rPr lang="hu-HU" dirty="0" err="1" smtClean="0"/>
              <a:t>German</a:t>
            </a:r>
            <a:r>
              <a:rPr lang="hu-HU" dirty="0" smtClean="0"/>
              <a:t>, Italian, 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 err="1" smtClean="0"/>
              <a:t>French</a:t>
            </a:r>
            <a:r>
              <a:rPr lang="hu-HU" dirty="0" smtClean="0"/>
              <a:t>, </a:t>
            </a:r>
            <a:r>
              <a:rPr lang="hu-HU" dirty="0" err="1" smtClean="0"/>
              <a:t>Russian</a:t>
            </a:r>
            <a:r>
              <a:rPr lang="hu-HU" dirty="0" smtClean="0"/>
              <a:t>, Latin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089570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4000" dirty="0" smtClean="0"/>
              <a:t>4-year </a:t>
            </a:r>
            <a:r>
              <a:rPr lang="hu-HU" sz="4000" dirty="0" err="1" smtClean="0"/>
              <a:t>training</a:t>
            </a:r>
            <a:r>
              <a:rPr lang="hu-HU" sz="4000" dirty="0" smtClean="0"/>
              <a:t>: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5040560"/>
          </a:xfrm>
        </p:spPr>
        <p:txBody>
          <a:bodyPr>
            <a:normAutofit fontScale="92500" lnSpcReduction="10000"/>
          </a:bodyPr>
          <a:lstStyle/>
          <a:p>
            <a:pPr marL="533400"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entrance</a:t>
            </a:r>
            <a:r>
              <a:rPr lang="hu-HU" dirty="0" smtClean="0"/>
              <a:t> </a:t>
            </a:r>
            <a:r>
              <a:rPr lang="hu-HU" dirty="0" err="1" smtClean="0"/>
              <a:t>exam</a:t>
            </a:r>
            <a:r>
              <a:rPr lang="hu-HU" dirty="0" smtClean="0"/>
              <a:t> of </a:t>
            </a:r>
            <a:r>
              <a:rPr lang="hu-HU" dirty="0" err="1" smtClean="0"/>
              <a:t>maths</a:t>
            </a:r>
            <a:r>
              <a:rPr lang="hu-HU" dirty="0" smtClean="0"/>
              <a:t> and </a:t>
            </a:r>
            <a:r>
              <a:rPr lang="hu-HU" dirty="0" err="1" smtClean="0"/>
              <a:t>grammar</a:t>
            </a:r>
            <a:endParaRPr lang="hu-HU" dirty="0" smtClean="0"/>
          </a:p>
          <a:p>
            <a:pPr marL="533400"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smtClean="0"/>
              <a:t>8th </a:t>
            </a:r>
            <a:r>
              <a:rPr lang="hu-HU" dirty="0" err="1" smtClean="0"/>
              <a:t>grade</a:t>
            </a:r>
            <a:r>
              <a:rPr lang="hu-HU" dirty="0" smtClean="0"/>
              <a:t> of </a:t>
            </a:r>
            <a:r>
              <a:rPr lang="hu-HU" dirty="0" err="1" smtClean="0"/>
              <a:t>primary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endParaRPr lang="hu-HU" dirty="0" smtClean="0"/>
          </a:p>
          <a:p>
            <a:pPr marL="533400"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/>
              <a:t>choose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high</a:t>
            </a:r>
            <a:r>
              <a:rPr lang="hu-HU" dirty="0"/>
              <a:t> </a:t>
            </a:r>
            <a:r>
              <a:rPr lang="hu-HU" dirty="0" err="1"/>
              <a:t>level</a:t>
            </a:r>
            <a:r>
              <a:rPr lang="hu-HU" dirty="0"/>
              <a:t> </a:t>
            </a:r>
            <a:r>
              <a:rPr lang="hu-HU" dirty="0" err="1" smtClean="0"/>
              <a:t>classes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 (</a:t>
            </a:r>
            <a:r>
              <a:rPr lang="hu-HU" dirty="0" err="1" smtClean="0"/>
              <a:t>faculties</a:t>
            </a:r>
            <a:r>
              <a:rPr lang="hu-HU" dirty="0" smtClean="0"/>
              <a:t>)</a:t>
            </a:r>
            <a:endParaRPr lang="hu-HU" dirty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sz="4300" dirty="0" smtClean="0"/>
              <a:t>8-year </a:t>
            </a:r>
            <a:r>
              <a:rPr lang="hu-HU" sz="4300" dirty="0" err="1" smtClean="0"/>
              <a:t>training</a:t>
            </a:r>
            <a:r>
              <a:rPr lang="hu-HU" sz="4300" dirty="0" smtClean="0"/>
              <a:t>:</a:t>
            </a:r>
            <a:endParaRPr lang="hu-HU" sz="4300" dirty="0" smtClean="0"/>
          </a:p>
          <a:p>
            <a:pPr marL="636588"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smtClean="0"/>
              <a:t>4th </a:t>
            </a:r>
            <a:r>
              <a:rPr lang="hu-HU" dirty="0" err="1" smtClean="0"/>
              <a:t>grade</a:t>
            </a:r>
            <a:r>
              <a:rPr lang="hu-HU" dirty="0" smtClean="0"/>
              <a:t> of </a:t>
            </a:r>
            <a:r>
              <a:rPr lang="hu-HU" dirty="0" err="1" smtClean="0"/>
              <a:t>primary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endParaRPr lang="hu-HU" dirty="0" smtClean="0"/>
          </a:p>
          <a:p>
            <a:pPr marL="636588">
              <a:buNone/>
            </a:pPr>
            <a:endParaRPr lang="hu-HU" dirty="0" smtClean="0"/>
          </a:p>
          <a:p>
            <a:pPr marL="636588">
              <a:buFont typeface="Wingdings" pitchFamily="2" charset="2"/>
              <a:buChar char="v"/>
            </a:pPr>
            <a:r>
              <a:rPr lang="hu-HU" dirty="0"/>
              <a:t> </a:t>
            </a:r>
            <a:r>
              <a:rPr lang="hu-HU" dirty="0" err="1" smtClean="0"/>
              <a:t>both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choose</a:t>
            </a:r>
            <a:r>
              <a:rPr lang="hu-HU" dirty="0" smtClean="0"/>
              <a:t> </a:t>
            </a:r>
            <a:r>
              <a:rPr lang="hu-HU" dirty="0" err="1"/>
              <a:t>two</a:t>
            </a:r>
            <a:r>
              <a:rPr lang="hu-HU" dirty="0"/>
              <a:t> main </a:t>
            </a:r>
            <a:r>
              <a:rPr lang="hu-HU" dirty="0" err="1" smtClean="0"/>
              <a:t>subjects</a:t>
            </a:r>
            <a:r>
              <a:rPr lang="hu-HU" dirty="0" smtClean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11th </a:t>
            </a:r>
            <a:r>
              <a:rPr lang="hu-HU" dirty="0" err="1" smtClean="0"/>
              <a:t>grade</a:t>
            </a:r>
            <a:endParaRPr lang="hu-H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Main </a:t>
            </a:r>
            <a:r>
              <a:rPr lang="hu-HU" dirty="0" err="1" smtClean="0"/>
              <a:t>programs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year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Bethlen-ball</a:t>
            </a:r>
            <a:endParaRPr lang="hu-HU" dirty="0" smtClean="0"/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Bethlen-night</a:t>
            </a:r>
            <a:endParaRPr lang="hu-HU" dirty="0" smtClean="0"/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Christmas</a:t>
            </a:r>
            <a:r>
              <a:rPr lang="hu-HU" dirty="0" smtClean="0"/>
              <a:t> </a:t>
            </a:r>
            <a:r>
              <a:rPr lang="hu-HU" dirty="0" err="1" smtClean="0"/>
              <a:t>shows</a:t>
            </a:r>
            <a:endParaRPr lang="hu-HU" dirty="0" smtClean="0"/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Student</a:t>
            </a:r>
            <a:r>
              <a:rPr lang="hu-HU" dirty="0" smtClean="0"/>
              <a:t> </a:t>
            </a:r>
            <a:r>
              <a:rPr lang="hu-HU" dirty="0" err="1" smtClean="0"/>
              <a:t>day</a:t>
            </a:r>
            <a:endParaRPr lang="hu-HU" dirty="0" smtClean="0"/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Walk</a:t>
            </a:r>
            <a:r>
              <a:rPr lang="hu-HU" dirty="0" smtClean="0"/>
              <a:t> </a:t>
            </a:r>
            <a:r>
              <a:rPr lang="hu-HU" dirty="0" err="1" smtClean="0"/>
              <a:t>trips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smtClean="0">
                <a:latin typeface="Arial Black" pitchFamily="34" charset="0"/>
              </a:rPr>
              <a:t>Mártély</a:t>
            </a:r>
          </a:p>
          <a:p>
            <a:pPr>
              <a:spcBef>
                <a:spcPts val="2400"/>
              </a:spcBef>
              <a:buNone/>
            </a:pPr>
            <a:endParaRPr lang="hu-H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l"/>
            <a:r>
              <a:rPr lang="hu-HU" dirty="0" smtClean="0"/>
              <a:t>Bethlen-ball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u-HU" dirty="0" smtClean="0"/>
              <a:t>Most </a:t>
            </a:r>
            <a:r>
              <a:rPr lang="hu-HU" dirty="0" err="1" smtClean="0"/>
              <a:t>important</a:t>
            </a:r>
            <a:r>
              <a:rPr lang="hu-HU" dirty="0" smtClean="0"/>
              <a:t> </a:t>
            </a:r>
            <a:r>
              <a:rPr lang="hu-HU" dirty="0" err="1" smtClean="0"/>
              <a:t>night</a:t>
            </a:r>
            <a:endParaRPr lang="hu-HU" dirty="0" smtClean="0"/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The </a:t>
            </a:r>
            <a:r>
              <a:rPr lang="hu-HU" dirty="0" err="1" smtClean="0"/>
              <a:t>school-leaver</a:t>
            </a:r>
            <a:r>
              <a:rPr lang="hu-HU" dirty="0" smtClean="0"/>
              <a:t> </a:t>
            </a:r>
            <a:r>
              <a:rPr lang="hu-HU" dirty="0" err="1" smtClean="0"/>
              <a:t>class’s</a:t>
            </a:r>
            <a:r>
              <a:rPr lang="hu-HU" dirty="0" smtClean="0"/>
              <a:t> </a:t>
            </a:r>
            <a:r>
              <a:rPr lang="hu-HU" dirty="0" err="1" smtClean="0"/>
              <a:t>dance</a:t>
            </a:r>
            <a:endParaRPr lang="hu-HU" dirty="0" smtClean="0"/>
          </a:p>
          <a:p>
            <a:pPr>
              <a:buFont typeface="Wingdings" pitchFamily="2" charset="2"/>
              <a:buChar char="v"/>
            </a:pPr>
            <a:r>
              <a:rPr lang="hu-HU" dirty="0" err="1" smtClean="0"/>
              <a:t>Dinner</a:t>
            </a:r>
            <a:endParaRPr lang="hu-HU" dirty="0" smtClean="0"/>
          </a:p>
          <a:p>
            <a:pPr>
              <a:buFont typeface="Wingdings" pitchFamily="2" charset="2"/>
              <a:buChar char="v"/>
            </a:pPr>
            <a:endParaRPr lang="hu-HU" dirty="0"/>
          </a:p>
        </p:txBody>
      </p:sp>
      <p:pic>
        <p:nvPicPr>
          <p:cNvPr id="4" name="Kép 3" descr="IMG_10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214686"/>
            <a:ext cx="4643470" cy="3095647"/>
          </a:xfrm>
          <a:prstGeom prst="rect">
            <a:avLst/>
          </a:prstGeom>
        </p:spPr>
      </p:pic>
      <p:pic>
        <p:nvPicPr>
          <p:cNvPr id="5" name="Kép 4" descr="IMG_08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928" y="2357430"/>
            <a:ext cx="4822072" cy="321471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err="1" smtClean="0"/>
              <a:t>Bethlen-night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talent</a:t>
            </a:r>
            <a:r>
              <a:rPr lang="hu-HU" dirty="0" smtClean="0"/>
              <a:t> </a:t>
            </a:r>
            <a:r>
              <a:rPr lang="hu-HU" dirty="0" smtClean="0"/>
              <a:t>show</a:t>
            </a:r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dancers</a:t>
            </a:r>
            <a:r>
              <a:rPr lang="hu-HU" dirty="0" smtClean="0"/>
              <a:t>, </a:t>
            </a:r>
            <a:r>
              <a:rPr lang="hu-HU" dirty="0" err="1" smtClean="0"/>
              <a:t>singers</a:t>
            </a:r>
            <a:endParaRPr lang="hu-HU" dirty="0" smtClean="0"/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funny</a:t>
            </a:r>
            <a:r>
              <a:rPr lang="hu-HU" dirty="0" smtClean="0"/>
              <a:t> </a:t>
            </a:r>
            <a:r>
              <a:rPr lang="hu-HU" dirty="0" smtClean="0"/>
              <a:t>and </a:t>
            </a:r>
            <a:r>
              <a:rPr lang="hu-HU" dirty="0" err="1" smtClean="0"/>
              <a:t>intimate</a:t>
            </a:r>
            <a:r>
              <a:rPr lang="hu-HU" dirty="0" smtClean="0"/>
              <a:t> </a:t>
            </a:r>
            <a:r>
              <a:rPr lang="hu-HU" dirty="0" err="1" smtClean="0"/>
              <a:t>atmosphere</a:t>
            </a:r>
            <a:endParaRPr lang="hu-HU" dirty="0" smtClean="0"/>
          </a:p>
          <a:p>
            <a:pPr>
              <a:buFont typeface="Wingdings" pitchFamily="2" charset="2"/>
              <a:buChar char="v"/>
            </a:pPr>
            <a:endParaRPr lang="hu-HU" dirty="0"/>
          </a:p>
        </p:txBody>
      </p:sp>
      <p:pic>
        <p:nvPicPr>
          <p:cNvPr id="4" name="Kép 3" descr="EST_2382_R.jpg"/>
          <p:cNvPicPr>
            <a:picLocks noChangeAspect="1"/>
          </p:cNvPicPr>
          <p:nvPr/>
        </p:nvPicPr>
        <p:blipFill rotWithShape="1">
          <a:blip r:embed="rId2"/>
          <a:srcRect l="5140"/>
          <a:stretch/>
        </p:blipFill>
        <p:spPr>
          <a:xfrm>
            <a:off x="235974" y="3357562"/>
            <a:ext cx="4355083" cy="3044468"/>
          </a:xfrm>
          <a:prstGeom prst="rect">
            <a:avLst/>
          </a:prstGeom>
        </p:spPr>
      </p:pic>
      <p:pic>
        <p:nvPicPr>
          <p:cNvPr id="5" name="Kép 4" descr="EST_2440_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643314"/>
            <a:ext cx="4452753" cy="295275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err="1" smtClean="0"/>
              <a:t>Christmas</a:t>
            </a:r>
            <a:r>
              <a:rPr lang="hu-HU" dirty="0" smtClean="0"/>
              <a:t> </a:t>
            </a:r>
            <a:r>
              <a:rPr lang="hu-HU" dirty="0" err="1" smtClean="0"/>
              <a:t>shows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s</a:t>
            </a:r>
            <a:r>
              <a:rPr lang="hu-HU" dirty="0" err="1" smtClean="0"/>
              <a:t>hows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every</a:t>
            </a:r>
            <a:r>
              <a:rPr lang="hu-HU" dirty="0" smtClean="0"/>
              <a:t> </a:t>
            </a:r>
            <a:r>
              <a:rPr lang="hu-HU" dirty="0" err="1" smtClean="0"/>
              <a:t>teacher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students</a:t>
            </a:r>
            <a:endParaRPr lang="hu-HU" dirty="0" smtClean="0"/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Christmas</a:t>
            </a:r>
            <a:r>
              <a:rPr lang="hu-HU" dirty="0" smtClean="0"/>
              <a:t> </a:t>
            </a:r>
            <a:r>
              <a:rPr lang="hu-HU" dirty="0" err="1" smtClean="0"/>
              <a:t>presents</a:t>
            </a:r>
            <a:endParaRPr lang="hu-HU" dirty="0" smtClean="0"/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t</a:t>
            </a:r>
            <a:r>
              <a:rPr lang="hu-HU" dirty="0" err="1" smtClean="0"/>
              <a:t>heater</a:t>
            </a:r>
            <a:r>
              <a:rPr lang="hu-HU" dirty="0" smtClean="0"/>
              <a:t> </a:t>
            </a:r>
            <a:r>
              <a:rPr lang="hu-HU" dirty="0" err="1" smtClean="0"/>
              <a:t>scenes</a:t>
            </a:r>
            <a:r>
              <a:rPr lang="hu-HU" dirty="0" smtClean="0"/>
              <a:t>, </a:t>
            </a:r>
            <a:r>
              <a:rPr lang="hu-HU" dirty="0" err="1" smtClean="0"/>
              <a:t>poems</a:t>
            </a:r>
            <a:r>
              <a:rPr lang="hu-HU" dirty="0" smtClean="0"/>
              <a:t>, </a:t>
            </a:r>
            <a:r>
              <a:rPr lang="hu-HU" dirty="0" err="1" smtClean="0"/>
              <a:t>songs</a:t>
            </a:r>
            <a:endParaRPr lang="hu-HU" dirty="0" smtClean="0"/>
          </a:p>
          <a:p>
            <a:pPr>
              <a:buFont typeface="Wingdings" pitchFamily="2" charset="2"/>
              <a:buChar char="v"/>
            </a:pPr>
            <a:endParaRPr lang="hu-HU" dirty="0"/>
          </a:p>
        </p:txBody>
      </p:sp>
      <p:pic>
        <p:nvPicPr>
          <p:cNvPr id="4" name="Kép 3" descr="adventi_koszoru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643314"/>
            <a:ext cx="5214974" cy="3004017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4000" dirty="0" smtClean="0">
                <a:latin typeface="Arial Black" pitchFamily="34" charset="0"/>
              </a:rPr>
              <a:t>Gábor Bethlen </a:t>
            </a:r>
            <a:r>
              <a:rPr lang="hu-HU" sz="4000" dirty="0" smtClean="0"/>
              <a:t>(1580-1629)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853136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denominator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endParaRPr lang="hu-HU" dirty="0" smtClean="0"/>
          </a:p>
          <a:p>
            <a:pPr>
              <a:spcBef>
                <a:spcPts val="24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born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Romania</a:t>
            </a:r>
            <a:endParaRPr lang="hu-HU" dirty="0"/>
          </a:p>
          <a:p>
            <a:pPr>
              <a:spcBef>
                <a:spcPts val="24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king</a:t>
            </a:r>
            <a:r>
              <a:rPr lang="hu-HU" dirty="0" smtClean="0"/>
              <a:t> </a:t>
            </a:r>
            <a:r>
              <a:rPr lang="hu-HU" dirty="0" smtClean="0"/>
              <a:t>of Hungary and </a:t>
            </a:r>
            <a:r>
              <a:rPr lang="hu-HU" dirty="0" err="1" smtClean="0"/>
              <a:t>Transylvania</a:t>
            </a:r>
            <a:endParaRPr lang="hu-HU" dirty="0" smtClean="0"/>
          </a:p>
          <a:p>
            <a:pPr>
              <a:spcBef>
                <a:spcPts val="24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hu-HU" dirty="0" smtClean="0"/>
              <a:t> Habsburg </a:t>
            </a:r>
            <a:r>
              <a:rPr lang="hu-HU" dirty="0" err="1" smtClean="0"/>
              <a:t>absolutism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Royal Hungary</a:t>
            </a:r>
          </a:p>
          <a:p>
            <a:pPr marL="530225" indent="-530225">
              <a:spcBef>
                <a:spcPts val="24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hu-HU" dirty="0" smtClean="0"/>
              <a:t>has </a:t>
            </a:r>
            <a:r>
              <a:rPr lang="hu-HU" dirty="0" err="1" smtClean="0"/>
              <a:t>consolidated</a:t>
            </a:r>
            <a:r>
              <a:rPr lang="hu-HU" dirty="0" smtClean="0"/>
              <a:t> </a:t>
            </a:r>
            <a:r>
              <a:rPr lang="hu-HU" dirty="0" err="1" smtClean="0"/>
              <a:t>Transylvania</a:t>
            </a:r>
            <a:r>
              <a:rPr lang="hu-HU" dirty="0" smtClean="0"/>
              <a:t>’s </a:t>
            </a:r>
            <a:r>
              <a:rPr lang="hu-HU" dirty="0" err="1" smtClean="0"/>
              <a:t>position</a:t>
            </a:r>
            <a:r>
              <a:rPr lang="hu-HU" dirty="0" smtClean="0"/>
              <a:t> – </a:t>
            </a:r>
            <a:r>
              <a:rPr lang="hu-HU" dirty="0" err="1" smtClean="0"/>
              <a:t>known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smtClean="0"/>
              <a:t>„</a:t>
            </a:r>
            <a:r>
              <a:rPr lang="hu-HU" dirty="0" smtClean="0"/>
              <a:t>The</a:t>
            </a:r>
            <a:r>
              <a:rPr lang="en-US" dirty="0" smtClean="0"/>
              <a:t> </a:t>
            </a:r>
            <a:r>
              <a:rPr lang="hu-HU" dirty="0" err="1" smtClean="0"/>
              <a:t>golde</a:t>
            </a:r>
            <a:r>
              <a:rPr lang="hu-HU" dirty="0" err="1"/>
              <a:t>n</a:t>
            </a:r>
            <a:r>
              <a:rPr lang="en-US" dirty="0" smtClean="0"/>
              <a:t> </a:t>
            </a:r>
            <a:r>
              <a:rPr lang="hu-HU" dirty="0" err="1" smtClean="0"/>
              <a:t>ag</a:t>
            </a:r>
            <a:r>
              <a:rPr lang="hu-HU" dirty="0" err="1"/>
              <a:t>e</a:t>
            </a:r>
            <a:r>
              <a:rPr lang="en-US" dirty="0" smtClean="0"/>
              <a:t> </a:t>
            </a:r>
            <a:r>
              <a:rPr lang="hu-HU" dirty="0" smtClean="0"/>
              <a:t>o</a:t>
            </a:r>
            <a:r>
              <a:rPr lang="hu-HU" dirty="0"/>
              <a:t>f</a:t>
            </a:r>
            <a:r>
              <a:rPr lang="en-US" dirty="0" smtClean="0"/>
              <a:t> </a:t>
            </a:r>
            <a:r>
              <a:rPr lang="hu-HU" dirty="0" err="1" smtClean="0"/>
              <a:t>th</a:t>
            </a:r>
            <a:r>
              <a:rPr lang="hu-HU" dirty="0" err="1"/>
              <a:t>e</a:t>
            </a:r>
            <a:r>
              <a:rPr lang="en-US" dirty="0" smtClean="0"/>
              <a:t> Transylvanian </a:t>
            </a:r>
            <a:r>
              <a:rPr lang="hu-HU" dirty="0" err="1" smtClean="0"/>
              <a:t>principality</a:t>
            </a:r>
            <a:r>
              <a:rPr lang="en-US" dirty="0" smtClean="0"/>
              <a:t> </a:t>
            </a:r>
            <a:r>
              <a:rPr lang="en-US" dirty="0" smtClean="0"/>
              <a:t>(1606–1660</a:t>
            </a:r>
            <a:r>
              <a:rPr lang="en-US" dirty="0" smtClean="0"/>
              <a:t>)</a:t>
            </a:r>
            <a:endParaRPr lang="hu-HU" dirty="0" smtClean="0"/>
          </a:p>
          <a:p>
            <a:pPr>
              <a:spcBef>
                <a:spcPts val="2400"/>
              </a:spcBef>
              <a:buClr>
                <a:schemeClr val="bg1"/>
              </a:buClr>
              <a:buFont typeface="Wingdings" pitchFamily="2" charset="2"/>
              <a:buChar char="v"/>
            </a:pPr>
            <a:endParaRPr lang="hu-H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err="1" smtClean="0"/>
              <a:t>Walk</a:t>
            </a:r>
            <a:r>
              <a:rPr lang="hu-HU" dirty="0" smtClean="0"/>
              <a:t> </a:t>
            </a:r>
            <a:r>
              <a:rPr lang="hu-HU" dirty="0" err="1" smtClean="0"/>
              <a:t>trips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smtClean="0">
                <a:latin typeface="Arial Black" pitchFamily="34" charset="0"/>
              </a:rPr>
              <a:t>Mártély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every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participates</a:t>
            </a:r>
            <a:endParaRPr lang="hu-HU" dirty="0" smtClean="0"/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solve</a:t>
            </a:r>
            <a:r>
              <a:rPr lang="hu-HU" dirty="0" smtClean="0"/>
              <a:t> </a:t>
            </a:r>
            <a:r>
              <a:rPr lang="hu-HU" dirty="0" err="1" smtClean="0"/>
              <a:t>exercises</a:t>
            </a:r>
            <a:endParaRPr lang="hu-HU" dirty="0" smtClean="0"/>
          </a:p>
          <a:p>
            <a:pPr>
              <a:buFont typeface="Wingdings" pitchFamily="2" charset="2"/>
              <a:buChar char="v"/>
            </a:pPr>
            <a:endParaRPr lang="hu-HU" dirty="0"/>
          </a:p>
        </p:txBody>
      </p:sp>
      <p:pic>
        <p:nvPicPr>
          <p:cNvPr id="4" name="Kép 3" descr="307154_243068745740055_1586243880_n.jpg"/>
          <p:cNvPicPr>
            <a:picLocks noChangeAspect="1"/>
          </p:cNvPicPr>
          <p:nvPr/>
        </p:nvPicPr>
        <p:blipFill rotWithShape="1">
          <a:blip r:embed="rId2"/>
          <a:srcRect t="6554"/>
          <a:stretch/>
        </p:blipFill>
        <p:spPr>
          <a:xfrm>
            <a:off x="1857356" y="2862064"/>
            <a:ext cx="5429288" cy="380508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College and </a:t>
            </a:r>
            <a:r>
              <a:rPr lang="hu-HU" dirty="0" err="1" smtClean="0"/>
              <a:t>meal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o</a:t>
            </a:r>
            <a:r>
              <a:rPr lang="hu-HU" dirty="0" err="1" smtClean="0"/>
              <a:t>wn</a:t>
            </a:r>
            <a:r>
              <a:rPr lang="hu-HU" dirty="0" smtClean="0"/>
              <a:t> </a:t>
            </a:r>
            <a:r>
              <a:rPr lang="hu-HU" dirty="0" smtClean="0"/>
              <a:t>college</a:t>
            </a:r>
            <a:r>
              <a:rPr lang="hu-HU" dirty="0" smtClean="0"/>
              <a:t>: </a:t>
            </a:r>
            <a:r>
              <a:rPr lang="hu-HU" dirty="0" smtClean="0">
                <a:latin typeface="Arial Black" pitchFamily="34" charset="0"/>
              </a:rPr>
              <a:t>Szathmáry </a:t>
            </a:r>
            <a:r>
              <a:rPr lang="hu-HU" dirty="0" smtClean="0"/>
              <a:t>College</a:t>
            </a:r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f</a:t>
            </a:r>
            <a:r>
              <a:rPr lang="hu-HU" dirty="0" smtClean="0"/>
              <a:t>ree </a:t>
            </a:r>
            <a:r>
              <a:rPr lang="hu-HU" dirty="0" smtClean="0"/>
              <a:t>college</a:t>
            </a:r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s</a:t>
            </a:r>
            <a:r>
              <a:rPr lang="hu-HU" dirty="0" err="1" smtClean="0"/>
              <a:t>tudy</a:t>
            </a:r>
            <a:r>
              <a:rPr lang="hu-HU" dirty="0" smtClean="0"/>
              <a:t> </a:t>
            </a:r>
            <a:r>
              <a:rPr lang="hu-HU" dirty="0" err="1" smtClean="0"/>
              <a:t>room</a:t>
            </a:r>
            <a:endParaRPr lang="hu-HU" dirty="0" smtClean="0"/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meals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 smtClean="0">
                <a:latin typeface="Arial Black" pitchFamily="34" charset="0"/>
              </a:rPr>
              <a:t>Cseresnyés </a:t>
            </a:r>
            <a:br>
              <a:rPr lang="hu-HU" dirty="0" smtClean="0">
                <a:latin typeface="Arial Black" pitchFamily="34" charset="0"/>
              </a:rPr>
            </a:br>
            <a:r>
              <a:rPr lang="hu-HU" dirty="0" smtClean="0">
                <a:latin typeface="Arial Black" pitchFamily="34" charset="0"/>
              </a:rPr>
              <a:t> </a:t>
            </a:r>
            <a:r>
              <a:rPr lang="hu-HU" dirty="0" smtClean="0"/>
              <a:t>College</a:t>
            </a:r>
            <a:endParaRPr lang="hu-HU" dirty="0" smtClean="0"/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3429000"/>
            <a:ext cx="4752528" cy="325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bethlen gabor.jpg"/>
          <p:cNvPicPr>
            <a:picLocks noChangeAspect="1"/>
          </p:cNvPicPr>
          <p:nvPr/>
        </p:nvPicPr>
        <p:blipFill rotWithShape="1">
          <a:blip r:embed="rId2"/>
          <a:srcRect l="1616" b="1908"/>
          <a:stretch/>
        </p:blipFill>
        <p:spPr>
          <a:xfrm>
            <a:off x="2195736" y="488469"/>
            <a:ext cx="4685506" cy="5820851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err="1" smtClean="0"/>
              <a:t>History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built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1896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>
                <a:latin typeface="Arial Black" pitchFamily="34" charset="0"/>
              </a:rPr>
              <a:t>Sándy</a:t>
            </a:r>
            <a:r>
              <a:rPr lang="hu-HU" dirty="0" smtClean="0">
                <a:latin typeface="Arial Black" pitchFamily="34" charset="0"/>
              </a:rPr>
              <a:t> </a:t>
            </a:r>
            <a:r>
              <a:rPr lang="hu-HU" dirty="0" smtClean="0">
                <a:latin typeface="Arial Black" pitchFamily="34" charset="0"/>
              </a:rPr>
              <a:t>Gyula</a:t>
            </a:r>
          </a:p>
          <a:p>
            <a:pPr marL="442913" indent="-442913"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err="1" smtClean="0"/>
              <a:t>founded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Presbyterian</a:t>
            </a:r>
            <a:r>
              <a:rPr lang="hu-HU" dirty="0" smtClean="0"/>
              <a:t> </a:t>
            </a:r>
            <a:r>
              <a:rPr lang="hu-HU" dirty="0" err="1" smtClean="0"/>
              <a:t>association</a:t>
            </a:r>
            <a:endParaRPr lang="hu-HU" dirty="0" smtClean="0"/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built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Gothic</a:t>
            </a:r>
            <a:r>
              <a:rPr lang="hu-HU" dirty="0" smtClean="0"/>
              <a:t> </a:t>
            </a:r>
            <a:r>
              <a:rPr lang="hu-HU" dirty="0" err="1" smtClean="0"/>
              <a:t>style</a:t>
            </a:r>
            <a:endParaRPr lang="hu-HU" dirty="0" smtClean="0"/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denominated</a:t>
            </a:r>
            <a:r>
              <a:rPr lang="hu-HU" dirty="0" smtClean="0"/>
              <a:t> </a:t>
            </a:r>
            <a:r>
              <a:rPr lang="hu-HU" dirty="0" smtClean="0"/>
              <a:t>of </a:t>
            </a:r>
            <a:r>
              <a:rPr lang="hu-HU" dirty="0" smtClean="0">
                <a:latin typeface="Arial Black" pitchFamily="34" charset="0"/>
              </a:rPr>
              <a:t>Gábor Bethlen</a:t>
            </a:r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endParaRPr lang="hu-HU" dirty="0" smtClean="0"/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endParaRPr lang="hu-HU" dirty="0" smtClean="0"/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endParaRPr lang="hu-H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err="1" smtClean="0"/>
              <a:t>Inside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Kép 3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28" y="2924944"/>
            <a:ext cx="4786346" cy="3589760"/>
          </a:xfrm>
          <a:prstGeom prst="rect">
            <a:avLst/>
          </a:prstGeom>
        </p:spPr>
      </p:pic>
      <p:pic>
        <p:nvPicPr>
          <p:cNvPr id="5" name="Kép 4" descr="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04664"/>
            <a:ext cx="4071948" cy="542926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pPr algn="l"/>
            <a:r>
              <a:rPr lang="hu-HU" dirty="0" err="1" smtClean="0"/>
              <a:t>Outside</a:t>
            </a:r>
            <a:r>
              <a:rPr lang="hu-HU" dirty="0" smtClean="0"/>
              <a:t>:</a:t>
            </a:r>
            <a:endParaRPr lang="hu-HU" dirty="0"/>
          </a:p>
        </p:txBody>
      </p:sp>
      <p:pic>
        <p:nvPicPr>
          <p:cNvPr id="9" name="Tartalom helye 8" descr="u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778" y="1268760"/>
            <a:ext cx="4343413" cy="3257560"/>
          </a:xfrm>
        </p:spPr>
      </p:pic>
      <p:pic>
        <p:nvPicPr>
          <p:cNvPr id="10" name="Kép 9" descr="u06.jpg"/>
          <p:cNvPicPr>
            <a:picLocks noChangeAspect="1"/>
          </p:cNvPicPr>
          <p:nvPr/>
        </p:nvPicPr>
        <p:blipFill rotWithShape="1">
          <a:blip r:embed="rId3"/>
          <a:srcRect b="10811"/>
          <a:stretch/>
        </p:blipFill>
        <p:spPr>
          <a:xfrm>
            <a:off x="3500430" y="3623883"/>
            <a:ext cx="4349784" cy="2909652"/>
          </a:xfrm>
          <a:prstGeom prst="rect">
            <a:avLst/>
          </a:prstGeom>
        </p:spPr>
      </p:pic>
      <p:pic>
        <p:nvPicPr>
          <p:cNvPr id="11" name="Kép 10" descr="11.jpg"/>
          <p:cNvPicPr>
            <a:picLocks noChangeAspect="1"/>
          </p:cNvPicPr>
          <p:nvPr/>
        </p:nvPicPr>
        <p:blipFill rotWithShape="1">
          <a:blip r:embed="rId4"/>
          <a:srcRect b="9506"/>
          <a:stretch/>
        </p:blipFill>
        <p:spPr>
          <a:xfrm>
            <a:off x="5724128" y="270254"/>
            <a:ext cx="3214692" cy="387882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l"/>
            <a:r>
              <a:rPr lang="hu-HU" dirty="0" err="1" smtClean="0"/>
              <a:t>Library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v</a:t>
            </a:r>
            <a:r>
              <a:rPr lang="hu-HU" dirty="0" err="1" smtClean="0"/>
              <a:t>ery</a:t>
            </a:r>
            <a:r>
              <a:rPr lang="hu-HU" dirty="0" smtClean="0"/>
              <a:t> old </a:t>
            </a:r>
            <a:r>
              <a:rPr lang="hu-HU" dirty="0" err="1" smtClean="0"/>
              <a:t>library</a:t>
            </a:r>
            <a:endParaRPr lang="hu-HU" dirty="0" smtClean="0"/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 6000 </a:t>
            </a:r>
            <a:r>
              <a:rPr lang="hu-HU" dirty="0" err="1" smtClean="0"/>
              <a:t>books</a:t>
            </a:r>
            <a:endParaRPr lang="hu-HU" dirty="0" smtClean="0"/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 a </a:t>
            </a:r>
            <a:r>
              <a:rPr lang="hu-HU" dirty="0" err="1" smtClean="0"/>
              <a:t>century</a:t>
            </a:r>
            <a:r>
              <a:rPr lang="hu-HU" dirty="0" smtClean="0"/>
              <a:t> </a:t>
            </a:r>
            <a:r>
              <a:rPr lang="hu-HU" dirty="0" smtClean="0"/>
              <a:t>and a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 err="1" smtClean="0"/>
              <a:t>half</a:t>
            </a:r>
            <a:r>
              <a:rPr lang="hu-HU" dirty="0" smtClean="0"/>
              <a:t> </a:t>
            </a:r>
            <a:r>
              <a:rPr lang="hu-HU" dirty="0" err="1" smtClean="0"/>
              <a:t>years</a:t>
            </a:r>
            <a:r>
              <a:rPr lang="hu-HU" dirty="0" smtClean="0"/>
              <a:t> old</a:t>
            </a:r>
          </a:p>
          <a:p>
            <a:pPr>
              <a:buFont typeface="Wingdings" pitchFamily="2" charset="2"/>
              <a:buChar char="v"/>
            </a:pPr>
            <a:endParaRPr lang="hu-HU" dirty="0"/>
          </a:p>
        </p:txBody>
      </p:sp>
      <p:pic>
        <p:nvPicPr>
          <p:cNvPr id="4" name="Kép 3" descr="k04.jpg"/>
          <p:cNvPicPr>
            <a:picLocks noChangeAspect="1"/>
          </p:cNvPicPr>
          <p:nvPr/>
        </p:nvPicPr>
        <p:blipFill rotWithShape="1">
          <a:blip r:embed="rId2"/>
          <a:srcRect t="11282"/>
          <a:stretch/>
        </p:blipFill>
        <p:spPr>
          <a:xfrm>
            <a:off x="251520" y="3439663"/>
            <a:ext cx="4699029" cy="3126658"/>
          </a:xfrm>
          <a:prstGeom prst="rect">
            <a:avLst/>
          </a:prstGeom>
        </p:spPr>
      </p:pic>
      <p:pic>
        <p:nvPicPr>
          <p:cNvPr id="5" name="Kép 4" descr="16.jpg"/>
          <p:cNvPicPr>
            <a:picLocks noChangeAspect="1"/>
          </p:cNvPicPr>
          <p:nvPr/>
        </p:nvPicPr>
        <p:blipFill rotWithShape="1">
          <a:blip r:embed="rId3"/>
          <a:srcRect r="4653"/>
          <a:stretch/>
        </p:blipFill>
        <p:spPr>
          <a:xfrm>
            <a:off x="4389400" y="1772816"/>
            <a:ext cx="4533373" cy="3565949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err="1" smtClean="0"/>
              <a:t>Classes</a:t>
            </a:r>
            <a:r>
              <a:rPr lang="hu-HU" dirty="0" smtClean="0"/>
              <a:t> (</a:t>
            </a:r>
            <a:r>
              <a:rPr lang="hu-HU" dirty="0" err="1" smtClean="0"/>
              <a:t>faculties</a:t>
            </a:r>
            <a:r>
              <a:rPr lang="hu-HU" dirty="0" smtClean="0"/>
              <a:t>):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Biology</a:t>
            </a:r>
            <a:r>
              <a:rPr lang="hu-HU" dirty="0" smtClean="0"/>
              <a:t> </a:t>
            </a:r>
            <a:r>
              <a:rPr lang="hu-HU" dirty="0" smtClean="0"/>
              <a:t>and </a:t>
            </a:r>
            <a:r>
              <a:rPr lang="hu-HU" dirty="0" err="1" smtClean="0"/>
              <a:t>chemistry</a:t>
            </a:r>
            <a:endParaRPr lang="hu-HU" dirty="0" smtClean="0"/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Maths</a:t>
            </a:r>
            <a:r>
              <a:rPr lang="hu-HU" dirty="0" smtClean="0"/>
              <a:t> </a:t>
            </a:r>
            <a:r>
              <a:rPr lang="hu-HU" dirty="0" smtClean="0"/>
              <a:t>and </a:t>
            </a:r>
            <a:r>
              <a:rPr lang="hu-HU" dirty="0" err="1" smtClean="0"/>
              <a:t>physics</a:t>
            </a:r>
            <a:endParaRPr lang="hu-HU" dirty="0" smtClean="0"/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History</a:t>
            </a:r>
            <a:r>
              <a:rPr lang="hu-HU" dirty="0" smtClean="0"/>
              <a:t> </a:t>
            </a:r>
            <a:r>
              <a:rPr lang="hu-HU" dirty="0" smtClean="0"/>
              <a:t>and </a:t>
            </a:r>
            <a:r>
              <a:rPr lang="hu-HU" dirty="0" err="1" smtClean="0"/>
              <a:t>literature</a:t>
            </a:r>
            <a:endParaRPr lang="hu-HU" dirty="0" smtClean="0"/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English </a:t>
            </a:r>
            <a:endParaRPr lang="hu-HU" dirty="0" smtClean="0"/>
          </a:p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hu-HU" dirty="0" smtClean="0"/>
              <a:t> „</a:t>
            </a:r>
            <a:r>
              <a:rPr lang="hu-HU" dirty="0" smtClean="0"/>
              <a:t>General”</a:t>
            </a:r>
            <a:endParaRPr lang="hu-H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err="1" smtClean="0"/>
              <a:t>Biology</a:t>
            </a:r>
            <a:r>
              <a:rPr lang="hu-HU" dirty="0" smtClean="0"/>
              <a:t> and </a:t>
            </a:r>
            <a:r>
              <a:rPr lang="hu-HU" dirty="0" err="1" smtClean="0"/>
              <a:t>chemistry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 Latin </a:t>
            </a:r>
            <a:r>
              <a:rPr lang="hu-HU" dirty="0" err="1" smtClean="0"/>
              <a:t>language</a:t>
            </a:r>
            <a:endParaRPr lang="hu-HU" dirty="0" smtClean="0"/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err="1" smtClean="0"/>
              <a:t>special</a:t>
            </a:r>
            <a:r>
              <a:rPr lang="hu-HU" dirty="0" smtClean="0"/>
              <a:t> </a:t>
            </a:r>
            <a:r>
              <a:rPr lang="hu-HU" dirty="0" err="1" smtClean="0"/>
              <a:t>labs</a:t>
            </a:r>
            <a:endParaRPr lang="hu-HU" dirty="0" smtClean="0"/>
          </a:p>
          <a:p>
            <a:pPr>
              <a:buFont typeface="Wingdings" pitchFamily="2" charset="2"/>
              <a:buChar char="v"/>
            </a:pPr>
            <a:endParaRPr lang="hu-HU" dirty="0" smtClean="0"/>
          </a:p>
          <a:p>
            <a:pPr>
              <a:buFont typeface="Wingdings" pitchFamily="2" charset="2"/>
              <a:buChar char="v"/>
            </a:pPr>
            <a:endParaRPr lang="hu-HU" dirty="0"/>
          </a:p>
        </p:txBody>
      </p:sp>
      <p:pic>
        <p:nvPicPr>
          <p:cNvPr id="6" name="Kép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00438"/>
            <a:ext cx="5760720" cy="244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329</Words>
  <Application>Microsoft Office PowerPoint</Application>
  <PresentationFormat>Diavetítés a képernyőre (4:3 oldalarány)</PresentationFormat>
  <Paragraphs>84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Our School</vt:lpstr>
      <vt:lpstr>Gábor Bethlen (1580-1629)</vt:lpstr>
      <vt:lpstr>PowerPoint bemutató</vt:lpstr>
      <vt:lpstr>History of the school:</vt:lpstr>
      <vt:lpstr>Inside:</vt:lpstr>
      <vt:lpstr>Outside:</vt:lpstr>
      <vt:lpstr>Library:</vt:lpstr>
      <vt:lpstr>Classes (faculties):</vt:lpstr>
      <vt:lpstr>Biology and chemistry:</vt:lpstr>
      <vt:lpstr>Maths and physics:</vt:lpstr>
      <vt:lpstr>History and literature:</vt:lpstr>
      <vt:lpstr>English:</vt:lpstr>
      <vt:lpstr>Religion:</vt:lpstr>
      <vt:lpstr>Languages:</vt:lpstr>
      <vt:lpstr>4-year training:</vt:lpstr>
      <vt:lpstr>Main programs in the year:</vt:lpstr>
      <vt:lpstr>Bethlen-ball</vt:lpstr>
      <vt:lpstr>Bethlen-night:</vt:lpstr>
      <vt:lpstr>Christmas shows:</vt:lpstr>
      <vt:lpstr>Walk trips to Mártély:</vt:lpstr>
      <vt:lpstr>College and meal: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</dc:title>
  <dc:creator>Zsófi</dc:creator>
  <cp:lastModifiedBy>tanar</cp:lastModifiedBy>
  <cp:revision>47</cp:revision>
  <dcterms:created xsi:type="dcterms:W3CDTF">2012-10-06T09:19:00Z</dcterms:created>
  <dcterms:modified xsi:type="dcterms:W3CDTF">2012-10-10T13:10:40Z</dcterms:modified>
</cp:coreProperties>
</file>