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74" r:id="rId2"/>
    <p:sldId id="256" r:id="rId3"/>
    <p:sldId id="275" r:id="rId4"/>
    <p:sldId id="257" r:id="rId5"/>
    <p:sldId id="259" r:id="rId6"/>
    <p:sldId id="261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6" r:id="rId16"/>
    <p:sldId id="278" r:id="rId17"/>
    <p:sldId id="268" r:id="rId18"/>
    <p:sldId id="277" r:id="rId19"/>
    <p:sldId id="270" r:id="rId20"/>
    <p:sldId id="273" r:id="rId21"/>
    <p:sldId id="271" r:id="rId22"/>
    <p:sldId id="280" r:id="rId23"/>
    <p:sldId id="272" r:id="rId24"/>
    <p:sldId id="281" r:id="rId25"/>
    <p:sldId id="282" r:id="rId26"/>
    <p:sldId id="283" r:id="rId27"/>
    <p:sldId id="284" r:id="rId28"/>
    <p:sldId id="285" r:id="rId29"/>
    <p:sldId id="286" r:id="rId30"/>
    <p:sldId id="287" r:id="rId3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3B0B"/>
    <a:srgbClr val="C57177"/>
    <a:srgbClr val="E79B4F"/>
    <a:srgbClr val="23022C"/>
    <a:srgbClr val="3D034D"/>
    <a:srgbClr val="220022"/>
    <a:srgbClr val="EECA48"/>
    <a:srgbClr val="FF7C80"/>
    <a:srgbClr val="FFCCCC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46" autoAdjust="0"/>
    <p:restoredTop sz="94660"/>
  </p:normalViewPr>
  <p:slideViewPr>
    <p:cSldViewPr>
      <p:cViewPr>
        <p:scale>
          <a:sx n="66" d="100"/>
          <a:sy n="66" d="100"/>
        </p:scale>
        <p:origin x="-1572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57076-D5F2-4CBB-BCE6-F89A4C307DAD}" type="datetimeFigureOut">
              <a:rPr lang="it-IT" smtClean="0"/>
              <a:pPr/>
              <a:t>28/08/2013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ABD6E-25A2-41CF-9D33-DA1CD252CBD2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9917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9E53-C0A2-4D45-8C4F-E0DADB3814E1}" type="datetimeFigureOut">
              <a:rPr lang="it-IT" smtClean="0"/>
              <a:pPr/>
              <a:t>28/08/2013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C409A-48DB-47BB-89CF-C31B536FF547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9E53-C0A2-4D45-8C4F-E0DADB3814E1}" type="datetimeFigureOut">
              <a:rPr lang="it-IT" smtClean="0"/>
              <a:pPr/>
              <a:t>28/08/2013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C409A-48DB-47BB-89CF-C31B536FF547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9E53-C0A2-4D45-8C4F-E0DADB3814E1}" type="datetimeFigureOut">
              <a:rPr lang="it-IT" smtClean="0"/>
              <a:pPr/>
              <a:t>28/08/2013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C409A-48DB-47BB-89CF-C31B536FF547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9E53-C0A2-4D45-8C4F-E0DADB3814E1}" type="datetimeFigureOut">
              <a:rPr lang="it-IT" smtClean="0"/>
              <a:pPr/>
              <a:t>28/08/2013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C409A-48DB-47BB-89CF-C31B536FF547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9E53-C0A2-4D45-8C4F-E0DADB3814E1}" type="datetimeFigureOut">
              <a:rPr lang="it-IT" smtClean="0"/>
              <a:pPr/>
              <a:t>28/08/2013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C409A-48DB-47BB-89CF-C31B536FF547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9E53-C0A2-4D45-8C4F-E0DADB3814E1}" type="datetimeFigureOut">
              <a:rPr lang="it-IT" smtClean="0"/>
              <a:pPr/>
              <a:t>28/08/2013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C409A-48DB-47BB-89CF-C31B536FF547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9E53-C0A2-4D45-8C4F-E0DADB3814E1}" type="datetimeFigureOut">
              <a:rPr lang="it-IT" smtClean="0"/>
              <a:pPr/>
              <a:t>28/08/2013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C409A-48DB-47BB-89CF-C31B536FF547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9E53-C0A2-4D45-8C4F-E0DADB3814E1}" type="datetimeFigureOut">
              <a:rPr lang="it-IT" smtClean="0"/>
              <a:pPr/>
              <a:t>28/08/2013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C409A-48DB-47BB-89CF-C31B536FF547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9E53-C0A2-4D45-8C4F-E0DADB3814E1}" type="datetimeFigureOut">
              <a:rPr lang="it-IT" smtClean="0"/>
              <a:pPr/>
              <a:t>28/08/2013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C409A-48DB-47BB-89CF-C31B536FF547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9E53-C0A2-4D45-8C4F-E0DADB3814E1}" type="datetimeFigureOut">
              <a:rPr lang="it-IT" smtClean="0"/>
              <a:pPr/>
              <a:t>28/08/2013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C409A-48DB-47BB-89CF-C31B536FF547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9E53-C0A2-4D45-8C4F-E0DADB3814E1}" type="datetimeFigureOut">
              <a:rPr lang="it-IT" smtClean="0"/>
              <a:pPr/>
              <a:t>28/08/2013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C409A-48DB-47BB-89CF-C31B536FF547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A9E53-C0A2-4D45-8C4F-E0DADB3814E1}" type="datetimeFigureOut">
              <a:rPr lang="it-IT" smtClean="0"/>
              <a:pPr/>
              <a:t>28/08/2013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C409A-48DB-47BB-89CF-C31B536FF547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Users\Rosa\Desktop\Comenius%20Campania\Canzoni\Tarantella%20Napoletana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png"/><Relationship Id="rId2" Type="http://schemas.openxmlformats.org/officeDocument/2006/relationships/audio" Target="file:///E:\Users\Rosa\Desktop\Comenius%20Campania\Canzoni\Teresa%20De%20Sio%20-%20Aumm%20Aumm.mp3" TargetMode="External"/><Relationship Id="rId1" Type="http://schemas.openxmlformats.org/officeDocument/2006/relationships/audio" Target="file:///C:\Users\Utente\Desktop\Mamma.ppt\Canzoni\Teresa%20De%20Sio%20-%20Aumm%20Aumm.mp3" TargetMode="Externa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Users\Rosa\Desktop\Comenius%20Campania\Canzoni\'A%20citt&#224;%20'e%20Pulecenella%20%20%20Testo.mp3" TargetMode="External"/><Relationship Id="rId6" Type="http://schemas.openxmlformats.org/officeDocument/2006/relationships/image" Target="../media/image105.png"/><Relationship Id="rId5" Type="http://schemas.openxmlformats.org/officeDocument/2006/relationships/image" Target="../media/image104.jpeg"/><Relationship Id="rId4" Type="http://schemas.openxmlformats.org/officeDocument/2006/relationships/image" Target="../media/image10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Users\Rosa\Desktop\Comenius%20Campania\Canzoni\Fratelli%20D'Italia%20(completo%20%20%20testo%20nel%20video)-Mameli.mp3" TargetMode="External"/><Relationship Id="rId5" Type="http://schemas.openxmlformats.org/officeDocument/2006/relationships/image" Target="../media/image128.jpeg"/><Relationship Id="rId4" Type="http://schemas.openxmlformats.org/officeDocument/2006/relationships/image" Target="../media/image1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Users\Rosa\Desktop\Comenius%20Campania\Canzoni\Tammurriata%20Nera.mp3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47864" y="269776"/>
            <a:ext cx="5616624" cy="11430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lumMod val="75000"/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asmineUPC" pitchFamily="18" charset="-34"/>
                <a:cs typeface="JasmineUPC" pitchFamily="18" charset="-34"/>
              </a:rPr>
              <a:t>A tailor made stunning tour for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lumMod val="75000"/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gi" pitchFamily="82" charset="0"/>
              </a:rPr>
              <a:t/>
            </a:r>
            <a:b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lumMod val="75000"/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gi" pitchFamily="82" charset="0"/>
              </a:rPr>
            </a:b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lumMod val="75000"/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gi" pitchFamily="82" charset="0"/>
              </a:rPr>
              <a:t>“Comenius project”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2">
                    <a:lumMod val="75000"/>
                    <a:alpha val="6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gi" pitchFamily="82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 rot="666566">
            <a:off x="3757995" y="2554034"/>
            <a:ext cx="4464496" cy="954107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>
                <a:gd name="adj" fmla="val 59554"/>
              </a:avLst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en-US" sz="2800" b="1" spc="150" dirty="0" smtClean="0">
                <a:ln w="11430"/>
                <a:solidFill>
                  <a:srgbClr val="F8F8F8"/>
                </a:solidFill>
                <a:effectLst>
                  <a:glow rad="101600">
                    <a:schemeClr val="tx2">
                      <a:lumMod val="75000"/>
                      <a:alpha val="6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Exploring our area to focus on its characteristics..</a:t>
            </a:r>
            <a:endParaRPr lang="en-US" sz="2800" b="1" spc="150" dirty="0">
              <a:ln w="11430"/>
              <a:solidFill>
                <a:srgbClr val="F8F8F8"/>
              </a:solidFill>
              <a:effectLst>
                <a:glow rad="101600">
                  <a:schemeClr val="tx2">
                    <a:lumMod val="75000"/>
                    <a:alpha val="6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JasmineUPC" pitchFamily="18" charset="-34"/>
              <a:cs typeface="JasmineUPC" pitchFamily="18" charset="-34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475656" y="5489848"/>
            <a:ext cx="4176464" cy="1368152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32930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glow rad="101600">
                    <a:schemeClr val="tx2">
                      <a:lumMod val="75000"/>
                      <a:alpha val="6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Walking through narrow </a:t>
            </a:r>
          </a:p>
          <a:p>
            <a:pPr algn="ctr"/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glow rad="101600">
                    <a:schemeClr val="tx2">
                      <a:lumMod val="75000"/>
                      <a:alpha val="6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paths between the houses</a:t>
            </a:r>
          </a:p>
        </p:txBody>
      </p:sp>
      <p:sp>
        <p:nvSpPr>
          <p:cNvPr id="6" name="Rettangolo 5"/>
          <p:cNvSpPr/>
          <p:nvPr/>
        </p:nvSpPr>
        <p:spPr>
          <a:xfrm>
            <a:off x="467544" y="3718773"/>
            <a:ext cx="40757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cap="small" spc="150" dirty="0" smtClean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lumMod val="5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askerville Old Face" pitchFamily="18" charset="0"/>
                <a:cs typeface="KodchiangUPC" pitchFamily="18" charset="-34"/>
              </a:rPr>
              <a:t>Itinerary folder</a:t>
            </a:r>
          </a:p>
        </p:txBody>
      </p:sp>
      <p:pic>
        <p:nvPicPr>
          <p:cNvPr id="8" name="Tarantella Napoletan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028384" y="6309320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 showWhenStopped="0">
                <p:cTn id="3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tente\Desktop\Mamma.ppt\salern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980728"/>
            <a:ext cx="4999038" cy="5478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C:\Users\Utente\Desktop\Mamma.ppt\Salern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149080"/>
            <a:ext cx="8690731" cy="2556200"/>
          </a:xfrm>
          <a:prstGeom prst="bracketPair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 descr="C:\Users\Utente\Desktop\Mamma.ppt\vicoli-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2852936"/>
            <a:ext cx="2361687" cy="3540969"/>
          </a:xfrm>
          <a:prstGeom prst="can">
            <a:avLst/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128" name="Picture 8" descr="C:\Users\Utente\Desktop\Mamma.ppt\PiazzaPortanov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1268760"/>
            <a:ext cx="3544888" cy="2357006"/>
          </a:xfrm>
          <a:prstGeom prst="hexagon">
            <a:avLst/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Rettangolo 10"/>
          <p:cNvSpPr/>
          <p:nvPr/>
        </p:nvSpPr>
        <p:spPr>
          <a:xfrm>
            <a:off x="323528" y="3140968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Salerno is the main town close to the </a:t>
            </a:r>
            <a:r>
              <a:rPr lang="en-US" sz="2800" dirty="0" err="1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Amalfi</a:t>
            </a:r>
            <a:r>
              <a:rPr lang="en-US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 Coast. </a:t>
            </a:r>
            <a:r>
              <a:rPr lang="en-GB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It was founded by Romans in 197 B.C., then by the </a:t>
            </a:r>
            <a:r>
              <a:rPr lang="en-GB" sz="2800" dirty="0" err="1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Longobards</a:t>
            </a:r>
            <a:r>
              <a:rPr lang="en-GB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 and the  Normans.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3419872" y="116632"/>
            <a:ext cx="21242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dirty="0" smtClean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skoola Pota" pitchFamily="34" charset="0"/>
                <a:cs typeface="Iskoola Pota" pitchFamily="34" charset="0"/>
              </a:rPr>
              <a:t>Salerno</a:t>
            </a:r>
            <a:endParaRPr lang="it-IT" sz="4400" dirty="0">
              <a:gradFill flip="none" rotWithShape="1">
                <a:gsLst>
                  <a:gs pos="0">
                    <a:srgbClr val="FF9900">
                      <a:shade val="30000"/>
                      <a:satMod val="115000"/>
                    </a:srgbClr>
                  </a:gs>
                  <a:gs pos="50000">
                    <a:srgbClr val="FF9900">
                      <a:shade val="67500"/>
                      <a:satMod val="115000"/>
                    </a:srgbClr>
                  </a:gs>
                  <a:gs pos="100000">
                    <a:srgbClr val="FF99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4355976" y="1196752"/>
            <a:ext cx="44644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• The heart of the city is the medieval quarter: “Merchants’ street” characterized by narrow streets and beautiful historical buildings.</a:t>
            </a:r>
            <a:endParaRPr lang="it-IT" sz="2800" dirty="0">
              <a:latin typeface="JasmineUPC" pitchFamily="18" charset="-34"/>
              <a:cs typeface="JasmineUPC" pitchFamily="18" charset="-34"/>
            </a:endParaRPr>
          </a:p>
        </p:txBody>
      </p:sp>
      <p:pic>
        <p:nvPicPr>
          <p:cNvPr id="2050" name="Picture 2" descr="C:\Users\Utente\Desktop\Mamma.ppt\Acquedotto_medievale_di_Salern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4077072"/>
            <a:ext cx="3403733" cy="2552800"/>
          </a:xfrm>
          <a:prstGeom prst="flowChartPunchedTape">
            <a:avLst/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3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29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0"/>
                            </p:stCondLst>
                            <p:childTnLst>
                              <p:par>
                                <p:cTn id="51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000"/>
                            </p:stCondLst>
                            <p:childTnLst>
                              <p:par>
                                <p:cTn id="55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0"/>
                            </p:stCondLst>
                            <p:childTnLst>
                              <p:par>
                                <p:cTn id="7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1000"/>
                            </p:stCondLst>
                            <p:childTnLst>
                              <p:par>
                                <p:cTn id="77" presetID="2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8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843808" y="0"/>
            <a:ext cx="3677610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GB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skoola Pota" pitchFamily="34" charset="0"/>
                <a:cs typeface="Iskoola Pota" pitchFamily="34" charset="0"/>
              </a:rPr>
              <a:t>Arechi’s</a:t>
            </a:r>
            <a:r>
              <a:rPr lang="en-GB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skoola Pota" pitchFamily="34" charset="0"/>
                <a:cs typeface="Iskoola Pota" pitchFamily="34" charset="0"/>
              </a:rPr>
              <a:t> Castle</a:t>
            </a:r>
            <a:endParaRPr lang="it-IT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lumMod val="75000"/>
                    <a:lumOff val="2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076" name="Picture 4" descr="C:\Users\Utente\Desktop\Mamma.ppt\castello_Arechi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40768"/>
            <a:ext cx="4005659" cy="2667769"/>
          </a:xfrm>
          <a:prstGeom prst="flowChartMultidocumen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7" name="Picture 5" descr="C:\Users\Utente\Desktop\Mamma.ppt\t5_salerno_salerno_castello_arechi_4e344de7e2e82_20110730_0831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196752"/>
            <a:ext cx="3744416" cy="2494717"/>
          </a:xfrm>
          <a:prstGeom prst="flowChartDocumen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80" name="Picture 8" descr="C:\Users\Utente\Desktop\Mamma.ppt\Castello-Arechi-Salerno-a184484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3789040"/>
            <a:ext cx="5808091" cy="2804220"/>
          </a:xfrm>
          <a:prstGeom prst="flowChartManualInpu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Rettangolo 11"/>
          <p:cNvSpPr/>
          <p:nvPr/>
        </p:nvSpPr>
        <p:spPr>
          <a:xfrm>
            <a:off x="1907704" y="1340768"/>
            <a:ext cx="496855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• </a:t>
            </a:r>
            <a:r>
              <a:rPr lang="en-US" sz="2800" cap="small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How: </a:t>
            </a:r>
            <a:r>
              <a:rPr lang="en-US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It was built by modifying the old walls over pre-existent fortifications, dating back to the Roman and Byzantine period. 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251520" y="3284984"/>
            <a:ext cx="4176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• </a:t>
            </a:r>
            <a:r>
              <a:rPr lang="en-US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When: VII century on behalf of the Lombard Prince </a:t>
            </a:r>
            <a:r>
              <a:rPr lang="en-US" sz="2800" dirty="0" err="1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Arechi</a:t>
            </a:r>
            <a:r>
              <a:rPr lang="en-US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 II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107504" y="5859269"/>
            <a:ext cx="88569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• </a:t>
            </a:r>
            <a:r>
              <a:rPr lang="en-US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Why: it had a strategic position : dominating over the Tyrrhenian, presented significant access to the sea for the Princedom, from a commercial and defensive perspective.</a:t>
            </a:r>
            <a:endParaRPr lang="en-GB" sz="2800" dirty="0" smtClean="0">
              <a:ln w="11430"/>
              <a:gradFill flip="none" rotWithShape="1">
                <a:gsLst>
                  <a:gs pos="0">
                    <a:schemeClr val="tx1">
                      <a:lumMod val="65000"/>
                      <a:lumOff val="35000"/>
                      <a:tint val="66000"/>
                      <a:satMod val="160000"/>
                    </a:schemeClr>
                  </a:gs>
                  <a:gs pos="50000">
                    <a:schemeClr val="tx1">
                      <a:lumMod val="65000"/>
                      <a:lumOff val="35000"/>
                      <a:tint val="44500"/>
                      <a:satMod val="160000"/>
                    </a:schemeClr>
                  </a:gs>
                  <a:gs pos="100000">
                    <a:schemeClr val="tx1">
                      <a:lumMod val="65000"/>
                      <a:lumOff val="35000"/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effectLst>
                <a:glow rad="101600">
                  <a:schemeClr val="tx1">
                    <a:alpha val="6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asmineUPC" pitchFamily="18" charset="-34"/>
              <a:cs typeface="JasmineUPC" pitchFamily="18" charset="-34"/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650"/>
                            </p:stCondLst>
                            <p:childTnLst>
                              <p:par>
                                <p:cTn id="12" presetID="2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65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150"/>
                            </p:stCondLst>
                            <p:childTnLst>
                              <p:par>
                                <p:cTn id="22" presetID="3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15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6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650"/>
                            </p:stCondLst>
                            <p:childTnLst>
                              <p:par>
                                <p:cTn id="41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7624" y="67271"/>
            <a:ext cx="71287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1" dirty="0" smtClean="0">
                <a:ln w="11430"/>
                <a:gradFill flip="none" rotWithShape="1">
                  <a:gsLst>
                    <a:gs pos="0">
                      <a:schemeClr val="accent3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3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skoola Pota" pitchFamily="34" charset="0"/>
                <a:cs typeface="Iskoola Pota" pitchFamily="34" charset="0"/>
              </a:rPr>
              <a:t>St. Matthew Cathedral</a:t>
            </a:r>
            <a:endParaRPr lang="it-IT" sz="4400" dirty="0">
              <a:gradFill flip="none" rotWithShape="1">
                <a:gsLst>
                  <a:gs pos="0">
                    <a:schemeClr val="accent3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3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3">
                      <a:lumMod val="75000"/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79512" y="908720"/>
            <a:ext cx="8712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ln w="11430"/>
                <a:gradFill flip="none" rotWithShape="1">
                  <a:gsLst>
                    <a:gs pos="0">
                      <a:schemeClr val="bg2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bg2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bg2">
                        <a:lumMod val="75000"/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• It is a Catholic church, the most important monument of the city and a masterpiece of Norman architecture.</a:t>
            </a:r>
            <a:endParaRPr lang="en-US" sz="2800" dirty="0" smtClean="0">
              <a:ln w="11430"/>
              <a:gradFill flip="none" rotWithShape="1">
                <a:gsLst>
                  <a:gs pos="0">
                    <a:schemeClr val="bg2">
                      <a:lumMod val="75000"/>
                      <a:shade val="30000"/>
                      <a:satMod val="115000"/>
                    </a:schemeClr>
                  </a:gs>
                  <a:gs pos="50000">
                    <a:schemeClr val="bg2">
                      <a:lumMod val="7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  <a:effectLst>
                <a:glow rad="101600">
                  <a:schemeClr val="tx1">
                    <a:alpha val="6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asmineUPC" pitchFamily="18" charset="-34"/>
              <a:cs typeface="JasmineUPC" pitchFamily="18" charset="-34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79512" y="1827981"/>
            <a:ext cx="57606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ln w="11430"/>
                <a:gradFill flip="none" rotWithShape="1">
                  <a:gsLst>
                    <a:gs pos="0">
                      <a:schemeClr val="bg2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bg2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bg2">
                        <a:lumMod val="75000"/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• The vast porticoed atrium has ancient </a:t>
            </a:r>
            <a:r>
              <a:rPr lang="en-GB" sz="280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columns</a:t>
            </a:r>
            <a:r>
              <a:rPr lang="en-GB" sz="2800" dirty="0" smtClean="0">
                <a:ln w="11430"/>
                <a:gradFill flip="none" rotWithShape="1">
                  <a:gsLst>
                    <a:gs pos="0">
                      <a:schemeClr val="bg2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bg2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bg2">
                        <a:lumMod val="75000"/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, an elegant </a:t>
            </a:r>
            <a:r>
              <a:rPr lang="en-GB" sz="280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loggia</a:t>
            </a:r>
            <a:r>
              <a:rPr lang="en-GB" sz="2800" dirty="0" smtClean="0">
                <a:ln w="11430"/>
                <a:gradFill flip="none" rotWithShape="1">
                  <a:gsLst>
                    <a:gs pos="0">
                      <a:schemeClr val="bg2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bg2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bg2">
                        <a:lumMod val="75000"/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 and is dominated by an imposing Romanesque </a:t>
            </a:r>
            <a:r>
              <a:rPr lang="en-GB" sz="280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bell tower</a:t>
            </a:r>
            <a:r>
              <a:rPr lang="en-GB" sz="2800" dirty="0" smtClean="0">
                <a:ln w="11430"/>
                <a:gradFill flip="none" rotWithShape="1">
                  <a:gsLst>
                    <a:gs pos="0">
                      <a:schemeClr val="bg2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bg2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bg2">
                        <a:lumMod val="75000"/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.</a:t>
            </a:r>
            <a:r>
              <a:rPr lang="it-IT" sz="2800" dirty="0" smtClean="0">
                <a:ln w="11430"/>
                <a:gradFill flip="none" rotWithShape="1">
                  <a:gsLst>
                    <a:gs pos="0">
                      <a:schemeClr val="bg2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bg2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bg2">
                        <a:lumMod val="75000"/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 </a:t>
            </a:r>
          </a:p>
        </p:txBody>
      </p:sp>
      <p:pic>
        <p:nvPicPr>
          <p:cNvPr id="4098" name="Picture 2" descr="C:\Users\Utente\Desktop\Mamma.ppt\duomo_interno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3">
                <a:lumMod val="60000"/>
                <a:lumOff val="4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932040" y="3212976"/>
            <a:ext cx="3609508" cy="24039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 descr="C:\Users\Utente\Desktop\Mamma.ppt\cattedrale_(porta)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lumMod val="40000"/>
                <a:lumOff val="6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23528" y="4221088"/>
            <a:ext cx="3515795" cy="2448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1" name="Picture 5" descr="C:\Users\Utente\Desktop\Mamma.ppt\Duomo San Matteo di Salerno.jp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940152" y="1700807"/>
            <a:ext cx="2879374" cy="38365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ttangolo 11"/>
          <p:cNvSpPr/>
          <p:nvPr/>
        </p:nvSpPr>
        <p:spPr>
          <a:xfrm>
            <a:off x="4067944" y="5805264"/>
            <a:ext cx="4968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800" dirty="0" smtClean="0">
                <a:ln w="11430"/>
                <a:gradFill flip="none" rotWithShape="1">
                  <a:gsLst>
                    <a:gs pos="0">
                      <a:schemeClr val="bg2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bg2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bg2">
                        <a:lumMod val="75000"/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• </a:t>
            </a:r>
            <a:r>
              <a:rPr lang="en-US" sz="2800" dirty="0" smtClean="0">
                <a:ln w="11430"/>
                <a:gradFill flip="none" rotWithShape="1">
                  <a:gsLst>
                    <a:gs pos="0">
                      <a:schemeClr val="bg2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bg2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bg2">
                        <a:lumMod val="75000"/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In the central nave one can admire the famous </a:t>
            </a:r>
            <a:r>
              <a:rPr lang="en-US" sz="280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ambos</a:t>
            </a:r>
            <a:r>
              <a:rPr lang="en-US" sz="2800" dirty="0" smtClean="0">
                <a:ln w="11430"/>
                <a:gradFill flip="none" rotWithShape="1">
                  <a:gsLst>
                    <a:gs pos="0">
                      <a:schemeClr val="bg2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bg2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bg2">
                        <a:lumMod val="75000"/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 decorated with sculptures and mosaics…</a:t>
            </a:r>
            <a:endParaRPr lang="it-IT" sz="2800" dirty="0" smtClean="0">
              <a:ln w="11430"/>
              <a:gradFill flip="none" rotWithShape="1">
                <a:gsLst>
                  <a:gs pos="0">
                    <a:schemeClr val="bg2">
                      <a:lumMod val="75000"/>
                      <a:shade val="30000"/>
                      <a:satMod val="115000"/>
                    </a:schemeClr>
                  </a:gs>
                  <a:gs pos="50000">
                    <a:schemeClr val="bg2">
                      <a:lumMod val="7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  <a:effectLst>
                <a:glow rad="101600">
                  <a:schemeClr val="tx1">
                    <a:alpha val="6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asmineUPC" pitchFamily="18" charset="-34"/>
              <a:cs typeface="JasmineUPC" pitchFamily="18" charset="-34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179512" y="3194973"/>
            <a:ext cx="45365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800" dirty="0" smtClean="0">
                <a:ln w="11430"/>
                <a:gradFill flip="none" rotWithShape="1">
                  <a:gsLst>
                    <a:gs pos="0">
                      <a:schemeClr val="bg2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bg2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bg2">
                        <a:lumMod val="75000"/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• </a:t>
            </a:r>
            <a:r>
              <a:rPr lang="it-IT" sz="2800" dirty="0" smtClean="0">
                <a:ln w="11430"/>
                <a:gradFill flip="none" rotWithShape="1">
                  <a:gsLst>
                    <a:gs pos="0">
                      <a:schemeClr val="bg2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bg2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bg2">
                        <a:lumMod val="75000"/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The</a:t>
            </a:r>
            <a:r>
              <a:rPr lang="en-US" sz="2800" dirty="0" smtClean="0">
                <a:ln w="11430"/>
                <a:gradFill flip="none" rotWithShape="1">
                  <a:gsLst>
                    <a:gs pos="0">
                      <a:schemeClr val="bg2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bg2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bg2">
                        <a:lumMod val="75000"/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 main entrance of the church consists of a bronze Byzantine </a:t>
            </a:r>
            <a:r>
              <a:rPr lang="en-US" sz="280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front door</a:t>
            </a:r>
            <a:r>
              <a:rPr lang="en-US" sz="2800" dirty="0" smtClean="0">
                <a:ln w="11430"/>
                <a:gradFill flip="none" rotWithShape="1">
                  <a:gsLst>
                    <a:gs pos="0">
                      <a:schemeClr val="bg2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bg2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bg2">
                        <a:lumMod val="75000"/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.</a:t>
            </a: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00"/>
                            </p:stCondLst>
                            <p:childTnLst>
                              <p:par>
                                <p:cTn id="20" presetID="7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4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400"/>
                            </p:stCondLst>
                            <p:childTnLst>
                              <p:par>
                                <p:cTn id="31" presetID="7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400"/>
                            </p:stCondLst>
                            <p:childTnLst>
                              <p:par>
                                <p:cTn id="36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400"/>
                            </p:stCondLst>
                            <p:childTnLst>
                              <p:par>
                                <p:cTn id="42" presetID="7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3900"/>
                            </p:stCondLst>
                            <p:childTnLst>
                              <p:par>
                                <p:cTn id="4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9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051720" y="4509120"/>
            <a:ext cx="5040560" cy="1296144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15682"/>
              </a:avLst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GB" dirty="0" smtClean="0">
                <a:ln w="11430"/>
                <a:gradFill flip="none" rotWithShape="1">
                  <a:gsLst>
                    <a:gs pos="0">
                      <a:schemeClr val="bg2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bg2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bg2">
                        <a:lumMod val="75000"/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JasmineUPC" pitchFamily="18" charset="-34"/>
                <a:cs typeface="JasmineUPC" pitchFamily="18" charset="-34"/>
              </a:rPr>
              <a:t>• The Baroque crypt is from the 1600’s, </a:t>
            </a:r>
          </a:p>
          <a:p>
            <a:pPr algn="ctr"/>
            <a:r>
              <a:rPr lang="en-GB" dirty="0" smtClean="0">
                <a:ln w="11430"/>
                <a:gradFill flip="none" rotWithShape="1">
                  <a:gsLst>
                    <a:gs pos="0">
                      <a:schemeClr val="bg2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bg2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bg2">
                        <a:lumMod val="75000"/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JasmineUPC" pitchFamily="18" charset="-34"/>
                <a:cs typeface="JasmineUPC" pitchFamily="18" charset="-34"/>
              </a:rPr>
              <a:t>covered in polychromatic marble. </a:t>
            </a:r>
          </a:p>
          <a:p>
            <a:pPr algn="ctr"/>
            <a:r>
              <a:rPr lang="en-GB" dirty="0" smtClean="0">
                <a:ln w="11430"/>
                <a:gradFill flip="none" rotWithShape="1">
                  <a:gsLst>
                    <a:gs pos="0">
                      <a:schemeClr val="bg2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bg2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bg2">
                        <a:lumMod val="75000"/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JasmineUPC" pitchFamily="18" charset="-34"/>
                <a:cs typeface="JasmineUPC" pitchFamily="18" charset="-34"/>
              </a:rPr>
              <a:t>There are also numerous funeral monuments</a:t>
            </a:r>
            <a:r>
              <a:rPr lang="en-GB" dirty="0" smtClean="0">
                <a:ln w="11430"/>
                <a:gradFill flip="none" rotWithShape="1">
                  <a:gsLst>
                    <a:gs pos="0">
                      <a:schemeClr val="bg2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bg2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bg2">
                        <a:lumMod val="75000"/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Iskoola Pota" pitchFamily="34" charset="0"/>
                <a:cs typeface="Iskoola Pota" pitchFamily="34" charset="0"/>
              </a:rPr>
              <a:t>.</a:t>
            </a:r>
            <a:endParaRPr lang="en-US" dirty="0" smtClean="0">
              <a:ln w="11430"/>
              <a:gradFill flip="none" rotWithShape="1">
                <a:gsLst>
                  <a:gs pos="0">
                    <a:schemeClr val="bg2">
                      <a:lumMod val="75000"/>
                      <a:shade val="30000"/>
                      <a:satMod val="115000"/>
                    </a:schemeClr>
                  </a:gs>
                  <a:gs pos="50000">
                    <a:schemeClr val="bg2">
                      <a:lumMod val="7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  <a:effectLst>
                <a:glow rad="101600">
                  <a:schemeClr val="tx1">
                    <a:alpha val="60000"/>
                  </a:schemeClr>
                </a:glow>
              </a:effectLst>
              <a:latin typeface="Iskoola Pota" pitchFamily="34" charset="0"/>
              <a:cs typeface="Iskoola Pota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971600" y="6021288"/>
            <a:ext cx="7128792" cy="646331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10115"/>
              </a:avLst>
            </a:prstTxWarp>
            <a:spAutoFit/>
          </a:bodyPr>
          <a:lstStyle/>
          <a:p>
            <a:pPr algn="ctr"/>
            <a:r>
              <a:rPr lang="en-GB" dirty="0" smtClean="0">
                <a:ln w="11430"/>
                <a:gradFill flip="none" rotWithShape="1">
                  <a:gsLst>
                    <a:gs pos="0">
                      <a:schemeClr val="bg2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bg2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bg2">
                        <a:lumMod val="75000"/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JasmineUPC" pitchFamily="18" charset="-34"/>
                <a:cs typeface="JasmineUPC" pitchFamily="18" charset="-34"/>
              </a:rPr>
              <a:t>• </a:t>
            </a:r>
            <a:r>
              <a:rPr lang="en-US" dirty="0" smtClean="0">
                <a:ln w="11430"/>
                <a:gradFill flip="none" rotWithShape="1">
                  <a:gsLst>
                    <a:gs pos="0">
                      <a:schemeClr val="bg2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bg2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bg2">
                        <a:lumMod val="75000"/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JasmineUPC" pitchFamily="18" charset="-34"/>
                <a:cs typeface="JasmineUPC" pitchFamily="18" charset="-34"/>
              </a:rPr>
              <a:t>In the same year a double central altar</a:t>
            </a:r>
          </a:p>
          <a:p>
            <a:pPr algn="ctr"/>
            <a:r>
              <a:rPr lang="en-US" dirty="0" smtClean="0">
                <a:ln w="11430"/>
                <a:gradFill flip="none" rotWithShape="1">
                  <a:gsLst>
                    <a:gs pos="0">
                      <a:schemeClr val="bg2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bg2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bg2">
                        <a:lumMod val="75000"/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JasmineUPC" pitchFamily="18" charset="-34"/>
                <a:cs typeface="JasmineUPC" pitchFamily="18" charset="-34"/>
              </a:rPr>
              <a:t> of Saint Matthew was created. </a:t>
            </a:r>
            <a:endParaRPr lang="it-IT" dirty="0" smtClean="0">
              <a:ln w="11430"/>
              <a:gradFill flip="none" rotWithShape="1">
                <a:gsLst>
                  <a:gs pos="0">
                    <a:schemeClr val="bg2">
                      <a:lumMod val="75000"/>
                      <a:shade val="30000"/>
                      <a:satMod val="115000"/>
                    </a:schemeClr>
                  </a:gs>
                  <a:gs pos="50000">
                    <a:schemeClr val="bg2">
                      <a:lumMod val="7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  <a:effectLst>
                <a:glow rad="101600">
                  <a:schemeClr val="tx1">
                    <a:alpha val="60000"/>
                  </a:schemeClr>
                </a:glow>
              </a:effectLst>
              <a:latin typeface="JasmineUPC" pitchFamily="18" charset="-34"/>
              <a:cs typeface="JasmineUPC" pitchFamily="18" charset="-34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51520" y="260648"/>
            <a:ext cx="64924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ln w="11430"/>
                <a:gradFill flip="none" rotWithShape="1">
                  <a:gsLst>
                    <a:gs pos="0">
                      <a:schemeClr val="bg2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bg2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bg2">
                        <a:lumMod val="75000"/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The level below contains the Crypt.. </a:t>
            </a:r>
            <a:endParaRPr lang="it-IT" sz="4400" b="1" dirty="0">
              <a:latin typeface="JasmineUPC" pitchFamily="18" charset="-34"/>
              <a:cs typeface="JasmineUPC" pitchFamily="18" charset="-34"/>
            </a:endParaRPr>
          </a:p>
        </p:txBody>
      </p:sp>
      <p:pic>
        <p:nvPicPr>
          <p:cNvPr id="5124" name="Picture 4" descr="C:\Users\Utente\Desktop\Mamma.ppt\3758_1_1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2483768" y="1484784"/>
            <a:ext cx="3672408" cy="289712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122" name="Picture 2" descr="C:\Users\Utente\Desktop\Mamma.ppt\82638503.jpg"/>
          <p:cNvPicPr>
            <a:picLocks noChangeAspect="1" noChangeArrowheads="1"/>
          </p:cNvPicPr>
          <p:nvPr/>
        </p:nvPicPr>
        <p:blipFill>
          <a:blip r:embed="rId4" cstate="print">
            <a:lum bright="-10000" contrast="-10000"/>
          </a:blip>
          <a:srcRect l="3024" t="4408" r="3233" b="5226"/>
          <a:stretch>
            <a:fillRect/>
          </a:stretch>
        </p:blipFill>
        <p:spPr bwMode="auto">
          <a:xfrm>
            <a:off x="2195736" y="1340768"/>
            <a:ext cx="4643638" cy="3070793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20" presetID="7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44016" y="188640"/>
            <a:ext cx="8748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i="1" dirty="0" smtClean="0">
                <a:ln w="11430"/>
                <a:gradFill flip="none" rotWithShape="1">
                  <a:gsLst>
                    <a:gs pos="0">
                      <a:schemeClr val="accent6">
                        <a:lumMod val="60000"/>
                        <a:lumOff val="40000"/>
                        <a:shade val="30000"/>
                        <a:satMod val="115000"/>
                      </a:schemeClr>
                    </a:gs>
                    <a:gs pos="50000">
                      <a:schemeClr val="accent6">
                        <a:lumMod val="60000"/>
                        <a:lumOff val="40000"/>
                        <a:shade val="67500"/>
                        <a:satMod val="115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2A2A2A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JasmineUPC" pitchFamily="18" charset="-34"/>
                <a:cs typeface="JasmineUPC" pitchFamily="18" charset="-34"/>
              </a:rPr>
              <a:t>Wild, daring and romantic, the Coast is an obligatory stop in any journey to Italy - safely kept inside a treasure chest between </a:t>
            </a:r>
            <a:r>
              <a:rPr lang="en-US" sz="3200" i="1" dirty="0" err="1" smtClean="0">
                <a:ln w="11430"/>
                <a:gradFill flip="none" rotWithShape="1">
                  <a:gsLst>
                    <a:gs pos="0">
                      <a:schemeClr val="accent6">
                        <a:lumMod val="60000"/>
                        <a:lumOff val="40000"/>
                        <a:shade val="30000"/>
                        <a:satMod val="115000"/>
                      </a:schemeClr>
                    </a:gs>
                    <a:gs pos="50000">
                      <a:schemeClr val="accent6">
                        <a:lumMod val="60000"/>
                        <a:lumOff val="40000"/>
                        <a:shade val="67500"/>
                        <a:satMod val="115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2A2A2A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JasmineUPC" pitchFamily="18" charset="-34"/>
                <a:cs typeface="JasmineUPC" pitchFamily="18" charset="-34"/>
              </a:rPr>
              <a:t>Vietri</a:t>
            </a:r>
            <a:r>
              <a:rPr lang="en-US" sz="3200" i="1" dirty="0" smtClean="0">
                <a:ln w="11430"/>
                <a:gradFill flip="none" rotWithShape="1">
                  <a:gsLst>
                    <a:gs pos="0">
                      <a:schemeClr val="accent6">
                        <a:lumMod val="60000"/>
                        <a:lumOff val="40000"/>
                        <a:shade val="30000"/>
                        <a:satMod val="115000"/>
                      </a:schemeClr>
                    </a:gs>
                    <a:gs pos="50000">
                      <a:schemeClr val="accent6">
                        <a:lumMod val="60000"/>
                        <a:lumOff val="40000"/>
                        <a:shade val="67500"/>
                        <a:satMod val="115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2A2A2A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JasmineUPC" pitchFamily="18" charset="-34"/>
                <a:cs typeface="JasmineUPC" pitchFamily="18" charset="-34"/>
              </a:rPr>
              <a:t> and Naples.</a:t>
            </a:r>
          </a:p>
        </p:txBody>
      </p:sp>
      <p:pic>
        <p:nvPicPr>
          <p:cNvPr id="1027" name="Picture 3" descr="C:\Users\Utente\Desktop\Mamma.ppt\Amalfi Coast\costiera.png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</a:blip>
          <a:srcRect r="17802" b="7241"/>
          <a:stretch>
            <a:fillRect/>
          </a:stretch>
        </p:blipFill>
        <p:spPr bwMode="auto">
          <a:xfrm>
            <a:off x="3041258" y="1584175"/>
            <a:ext cx="5995238" cy="5157193"/>
          </a:xfrm>
          <a:prstGeom prst="ellipse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9" name="CasellaDiTesto 8"/>
          <p:cNvSpPr txBox="1"/>
          <p:nvPr/>
        </p:nvSpPr>
        <p:spPr>
          <a:xfrm rot="16679344">
            <a:off x="-714866" y="4050306"/>
            <a:ext cx="4700326" cy="617616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prstTxWarp prst="textCanDown">
              <a:avLst>
                <a:gd name="adj" fmla="val 33333"/>
              </a:avLst>
            </a:prstTxWarp>
            <a:spAutoFit/>
          </a:bodyPr>
          <a:lstStyle/>
          <a:p>
            <a:r>
              <a:rPr lang="en-US" sz="3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tx1">
                        <a:lumMod val="75000"/>
                        <a:lumOff val="25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75000"/>
                        <a:lumOff val="25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75000"/>
                        <a:lumOff val="25000"/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Iskoola Pota" pitchFamily="34" charset="0"/>
                <a:cs typeface="Iskoola Pota" pitchFamily="34" charset="0"/>
              </a:rPr>
              <a:t>Discovering the enchanting</a:t>
            </a:r>
          </a:p>
        </p:txBody>
      </p:sp>
      <p:sp>
        <p:nvSpPr>
          <p:cNvPr id="10" name="CasellaDiTesto 9"/>
          <p:cNvSpPr txBox="1"/>
          <p:nvPr/>
        </p:nvSpPr>
        <p:spPr>
          <a:xfrm rot="19162054">
            <a:off x="2256503" y="1984691"/>
            <a:ext cx="3787505" cy="1304445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prstTxWarp prst="textArchUpPour">
              <a:avLst>
                <a:gd name="adj1" fmla="val 10503893"/>
                <a:gd name="adj2" fmla="val 47784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r>
              <a:rPr lang="en-US" sz="3600" b="1" dirty="0" err="1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tx1">
                        <a:lumMod val="75000"/>
                        <a:lumOff val="25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75000"/>
                        <a:lumOff val="25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75000"/>
                        <a:lumOff val="25000"/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Iskoola Pota" pitchFamily="34" charset="0"/>
                <a:cs typeface="Iskoola Pota" pitchFamily="34" charset="0"/>
              </a:rPr>
              <a:t>Amalfi</a:t>
            </a:r>
            <a:r>
              <a:rPr lang="en-US" sz="3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tx1">
                        <a:lumMod val="75000"/>
                        <a:lumOff val="25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75000"/>
                        <a:lumOff val="25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75000"/>
                        <a:lumOff val="25000"/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Iskoola Pota" pitchFamily="34" charset="0"/>
                <a:cs typeface="Iskoola Pota" pitchFamily="34" charset="0"/>
              </a:rPr>
              <a:t> Coast </a:t>
            </a:r>
          </a:p>
        </p:txBody>
      </p:sp>
      <p:pic>
        <p:nvPicPr>
          <p:cNvPr id="8" name="Teresa De Sio - Aumm Aumm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323528" y="6309320"/>
            <a:ext cx="244475" cy="244475"/>
          </a:xfrm>
          <a:prstGeom prst="rect">
            <a:avLst/>
          </a:prstGeom>
        </p:spPr>
      </p:pic>
      <p:pic>
        <p:nvPicPr>
          <p:cNvPr id="11" name="Teresa De Sio - Aumm Aumm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8388424" y="134076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>
    <p:diamond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6" presetClass="entr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numSld="9"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183240" y="-27384"/>
            <a:ext cx="68451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cap="small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JasmineUPC" pitchFamily="18" charset="-34"/>
                <a:cs typeface="JasmineUPC" pitchFamily="18" charset="-34"/>
              </a:rPr>
              <a:t>The urban structure of the districts</a:t>
            </a:r>
            <a:endParaRPr lang="it-IT" sz="4400" cap="small" dirty="0"/>
          </a:p>
        </p:txBody>
      </p:sp>
      <p:graphicFrame>
        <p:nvGraphicFramePr>
          <p:cNvPr id="7" name="Tabella 6"/>
          <p:cNvGraphicFramePr>
            <a:graphicFrameLocks noGrp="1"/>
          </p:cNvGraphicFramePr>
          <p:nvPr/>
        </p:nvGraphicFramePr>
        <p:xfrm>
          <a:off x="1187624" y="1124744"/>
          <a:ext cx="6912768" cy="40920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384"/>
                <a:gridCol w="3456384"/>
              </a:tblGrid>
              <a:tr h="46498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n w="11430"/>
                          <a:gradFill flip="none" rotWithShape="1"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  <a:tint val="66000"/>
                                  <a:satMod val="160000"/>
                                </a:schemeClr>
                              </a:gs>
                              <a:gs pos="50000">
                                <a:schemeClr val="tx1">
                                  <a:lumMod val="65000"/>
                                  <a:lumOff val="35000"/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10800000" scaled="1"/>
                            <a:tileRect/>
                          </a:gra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JasmineUPC" pitchFamily="18" charset="-34"/>
                          <a:cs typeface="JasmineUPC" pitchFamily="18" charset="-34"/>
                        </a:rPr>
                        <a:t>Coastal belt </a:t>
                      </a:r>
                      <a:endParaRPr lang="it-IT" sz="2800" dirty="0"/>
                    </a:p>
                  </a:txBody>
                  <a:tcPr>
                    <a:blipFill dpi="0" rotWithShape="1">
                      <a:blip r:embed="rId3">
                        <a:alphaModFix amt="6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ln w="11430"/>
                          <a:gradFill flip="none" rotWithShape="1"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  <a:tint val="66000"/>
                                  <a:satMod val="160000"/>
                                </a:schemeClr>
                              </a:gs>
                              <a:gs pos="50000">
                                <a:schemeClr val="tx1">
                                  <a:lumMod val="65000"/>
                                  <a:lumOff val="35000"/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10800000" scaled="1"/>
                            <a:tileRect/>
                          </a:gra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JasmineUPC" pitchFamily="18" charset="-34"/>
                          <a:cs typeface="JasmineUPC" pitchFamily="18" charset="-34"/>
                        </a:rPr>
                        <a:t>Hill belt</a:t>
                      </a:r>
                      <a:endParaRPr lang="it-IT" sz="2800" dirty="0" smtClean="0"/>
                    </a:p>
                  </a:txBody>
                  <a:tcPr>
                    <a:blipFill dpi="0" rotWithShape="1">
                      <a:blip r:embed="rId4">
                        <a:alphaModFix amt="60000"/>
                      </a:blip>
                      <a:srcRect/>
                      <a:tile tx="0" ty="0" sx="100000" sy="100000" flip="none" algn="tl"/>
                    </a:blipFill>
                  </a:tcPr>
                </a:tc>
              </a:tr>
              <a:tr h="3573913">
                <a:tc>
                  <a:txBody>
                    <a:bodyPr/>
                    <a:lstStyle/>
                    <a:p>
                      <a:pPr algn="just"/>
                      <a:r>
                        <a:rPr lang="en-US" sz="2400" b="1" kern="1200" baseline="0" noProof="0" dirty="0" smtClean="0">
                          <a:ln w="11430"/>
                          <a:gradFill flip="none" rotWithShape="1"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  <a:tint val="66000"/>
                                  <a:satMod val="160000"/>
                                </a:schemeClr>
                              </a:gs>
                              <a:gs pos="50000">
                                <a:schemeClr val="tx1">
                                  <a:lumMod val="65000"/>
                                  <a:lumOff val="35000"/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10800000" scaled="1"/>
                            <a:tileRect/>
                          </a:gra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JasmineUPC" pitchFamily="18" charset="-34"/>
                          <a:ea typeface="+mn-ea"/>
                          <a:cs typeface="JasmineUPC" pitchFamily="18" charset="-34"/>
                        </a:rPr>
                        <a:t>The villages of this category are </a:t>
                      </a:r>
                      <a:r>
                        <a:rPr lang="en-US" sz="2400" b="1" kern="1200" baseline="0" noProof="0" dirty="0" smtClean="0">
                          <a:ln w="11430"/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JasmineUPC" pitchFamily="18" charset="-34"/>
                          <a:ea typeface="+mn-ea"/>
                          <a:cs typeface="JasmineUPC" pitchFamily="18" charset="-34"/>
                        </a:rPr>
                        <a:t>densely populated </a:t>
                      </a:r>
                      <a:r>
                        <a:rPr lang="en-US" sz="2400" b="1" kern="1200" baseline="0" noProof="0" dirty="0" smtClean="0">
                          <a:ln w="11430"/>
                          <a:gradFill flip="none" rotWithShape="1"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  <a:tint val="66000"/>
                                  <a:satMod val="160000"/>
                                </a:schemeClr>
                              </a:gs>
                              <a:gs pos="50000">
                                <a:schemeClr val="tx1">
                                  <a:lumMod val="65000"/>
                                  <a:lumOff val="35000"/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10800000" scaled="1"/>
                            <a:tileRect/>
                          </a:gra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JasmineUPC" pitchFamily="18" charset="-34"/>
                          <a:ea typeface="+mn-ea"/>
                          <a:cs typeface="JasmineUPC" pitchFamily="18" charset="-34"/>
                        </a:rPr>
                        <a:t>because of the vertical slope of the hill. The residential area rallies around a river or cleft.</a:t>
                      </a:r>
                    </a:p>
                    <a:p>
                      <a:pPr algn="just"/>
                      <a:endParaRPr lang="en-US" sz="2400" b="1" kern="1200" baseline="0" noProof="0" dirty="0" smtClean="0">
                        <a:ln w="11430"/>
                        <a:gradFill flip="none" rotWithShape="1">
                          <a:gsLst>
                            <a:gs pos="0">
                              <a:schemeClr val="tx1">
                                <a:lumMod val="65000"/>
                                <a:lumOff val="35000"/>
                                <a:tint val="66000"/>
                                <a:satMod val="160000"/>
                              </a:schemeClr>
                            </a:gs>
                            <a:gs pos="50000">
                              <a:schemeClr val="tx1">
                                <a:lumMod val="65000"/>
                                <a:lumOff val="35000"/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tx1">
                                <a:lumMod val="65000"/>
                                <a:lumOff val="35000"/>
                                <a:tint val="23500"/>
                                <a:satMod val="160000"/>
                              </a:schemeClr>
                            </a:gs>
                          </a:gsLst>
                          <a:lin ang="10800000" scaled="1"/>
                          <a:tileRect/>
                        </a:gradFill>
                        <a:effectLst>
                          <a:glow rad="101600">
                            <a:schemeClr val="tx1">
                              <a:alpha val="60000"/>
                            </a:schemeClr>
                          </a:glow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JasmineUPC" pitchFamily="18" charset="-34"/>
                        <a:ea typeface="+mn-ea"/>
                        <a:cs typeface="JasmineUPC" pitchFamily="18" charset="-34"/>
                      </a:endParaRPr>
                    </a:p>
                    <a:p>
                      <a:pPr algn="r"/>
                      <a:r>
                        <a:rPr lang="en-US" sz="2400" b="1" kern="1200" baseline="0" noProof="0" dirty="0" smtClean="0">
                          <a:ln w="11430"/>
                          <a:gradFill flip="none" rotWithShape="1"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  <a:tint val="66000"/>
                                  <a:satMod val="160000"/>
                                </a:schemeClr>
                              </a:gs>
                              <a:gs pos="50000">
                                <a:schemeClr val="tx1">
                                  <a:lumMod val="65000"/>
                                  <a:lumOff val="35000"/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10800000" scaled="1"/>
                            <a:tileRect/>
                          </a:gra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JasmineUPC" pitchFamily="18" charset="-34"/>
                          <a:ea typeface="+mn-ea"/>
                          <a:cs typeface="JasmineUPC" pitchFamily="18" charset="-34"/>
                        </a:rPr>
                        <a:t>They seem </a:t>
                      </a:r>
                      <a:r>
                        <a:rPr lang="en-US" sz="2400" b="1" kern="1200" baseline="0" noProof="0" dirty="0" smtClean="0">
                          <a:ln w="11430"/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JasmineUPC" pitchFamily="18" charset="-34"/>
                          <a:ea typeface="+mn-ea"/>
                          <a:cs typeface="JasmineUPC" pitchFamily="18" charset="-34"/>
                        </a:rPr>
                        <a:t>cohesive</a:t>
                      </a:r>
                      <a:r>
                        <a:rPr lang="en-US" sz="2400" b="1" kern="1200" baseline="0" noProof="0" dirty="0" smtClean="0">
                          <a:ln w="11430"/>
                          <a:gradFill flip="none" rotWithShape="1"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  <a:tint val="66000"/>
                                  <a:satMod val="160000"/>
                                </a:schemeClr>
                              </a:gs>
                              <a:gs pos="50000">
                                <a:schemeClr val="tx1">
                                  <a:lumMod val="65000"/>
                                  <a:lumOff val="35000"/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10800000" scaled="1"/>
                            <a:tileRect/>
                          </a:gra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JasmineUPC" pitchFamily="18" charset="-34"/>
                          <a:ea typeface="+mn-ea"/>
                          <a:cs typeface="JasmineUPC" pitchFamily="18" charset="-34"/>
                        </a:rPr>
                        <a:t>, but are single units of the same area and are connected by stairs.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kern="1200" baseline="0" noProof="0" dirty="0" smtClean="0">
                          <a:ln w="11430"/>
                          <a:gradFill flip="none" rotWithShape="1"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  <a:tint val="66000"/>
                                  <a:satMod val="160000"/>
                                </a:schemeClr>
                              </a:gs>
                              <a:gs pos="50000">
                                <a:schemeClr val="tx1">
                                  <a:lumMod val="65000"/>
                                  <a:lumOff val="35000"/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10800000" scaled="1"/>
                            <a:tileRect/>
                          </a:gra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JasmineUPC" pitchFamily="18" charset="-34"/>
                          <a:ea typeface="+mn-ea"/>
                          <a:cs typeface="JasmineUPC" pitchFamily="18" charset="-34"/>
                        </a:rPr>
                        <a:t>Given that the houses are at a higher level, there is </a:t>
                      </a:r>
                      <a:r>
                        <a:rPr lang="en-US" sz="2400" b="1" kern="1200" baseline="0" noProof="0" dirty="0" smtClean="0">
                          <a:ln w="11430"/>
                          <a:solidFill>
                            <a:srgbClr val="A1D29A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JasmineUPC" pitchFamily="18" charset="-34"/>
                          <a:ea typeface="+mn-ea"/>
                          <a:cs typeface="JasmineUPC" pitchFamily="18" charset="-34"/>
                        </a:rPr>
                        <a:t>more space </a:t>
                      </a:r>
                      <a:r>
                        <a:rPr lang="en-US" sz="2400" b="1" kern="1200" baseline="0" noProof="0" dirty="0" smtClean="0">
                          <a:ln w="11430"/>
                          <a:gradFill flip="none" rotWithShape="1"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  <a:tint val="66000"/>
                                  <a:satMod val="160000"/>
                                </a:schemeClr>
                              </a:gs>
                              <a:gs pos="50000">
                                <a:schemeClr val="tx1">
                                  <a:lumMod val="65000"/>
                                  <a:lumOff val="35000"/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10800000" scaled="1"/>
                            <a:tileRect/>
                          </a:gra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JasmineUPC" pitchFamily="18" charset="-34"/>
                          <a:ea typeface="+mn-ea"/>
                          <a:cs typeface="JasmineUPC" pitchFamily="18" charset="-34"/>
                        </a:rPr>
                        <a:t>for them to form.</a:t>
                      </a:r>
                    </a:p>
                    <a:p>
                      <a:pPr algn="just"/>
                      <a:endParaRPr lang="en-US" sz="2400" b="1" kern="1200" baseline="0" noProof="0" dirty="0" smtClean="0">
                        <a:ln w="11430"/>
                        <a:gradFill flip="none" rotWithShape="1">
                          <a:gsLst>
                            <a:gs pos="0">
                              <a:schemeClr val="tx1">
                                <a:lumMod val="65000"/>
                                <a:lumOff val="35000"/>
                                <a:tint val="66000"/>
                                <a:satMod val="160000"/>
                              </a:schemeClr>
                            </a:gs>
                            <a:gs pos="50000">
                              <a:schemeClr val="tx1">
                                <a:lumMod val="65000"/>
                                <a:lumOff val="35000"/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tx1">
                                <a:lumMod val="65000"/>
                                <a:lumOff val="35000"/>
                                <a:tint val="23500"/>
                                <a:satMod val="160000"/>
                              </a:schemeClr>
                            </a:gs>
                          </a:gsLst>
                          <a:lin ang="10800000" scaled="1"/>
                          <a:tileRect/>
                        </a:gradFill>
                        <a:effectLst>
                          <a:glow rad="101600">
                            <a:schemeClr val="tx1">
                              <a:alpha val="60000"/>
                            </a:schemeClr>
                          </a:glow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JasmineUPC" pitchFamily="18" charset="-34"/>
                        <a:ea typeface="+mn-ea"/>
                        <a:cs typeface="JasmineUPC" pitchFamily="18" charset="-34"/>
                      </a:endParaRPr>
                    </a:p>
                    <a:p>
                      <a:pPr algn="just"/>
                      <a:r>
                        <a:rPr lang="en-US" sz="2400" b="1" kern="1200" baseline="0" noProof="0" dirty="0" smtClean="0">
                          <a:ln w="11430"/>
                          <a:gradFill flip="none" rotWithShape="1"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  <a:tint val="66000"/>
                                  <a:satMod val="160000"/>
                                </a:schemeClr>
                              </a:gs>
                              <a:gs pos="50000">
                                <a:schemeClr val="tx1">
                                  <a:lumMod val="65000"/>
                                  <a:lumOff val="35000"/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10800000" scaled="1"/>
                            <a:tileRect/>
                          </a:gra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JasmineUPC" pitchFamily="18" charset="-34"/>
                          <a:ea typeface="+mn-ea"/>
                          <a:cs typeface="JasmineUPC" pitchFamily="18" charset="-34"/>
                        </a:rPr>
                        <a:t>The hamlets occupy many</a:t>
                      </a:r>
                      <a:r>
                        <a:rPr lang="en-US" sz="2400" b="1" kern="1200" baseline="0" noProof="0" dirty="0" smtClean="0">
                          <a:ln w="11430"/>
                          <a:solidFill>
                            <a:srgbClr val="A1D29A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JasmineUPC" pitchFamily="18" charset="-34"/>
                          <a:ea typeface="+mn-ea"/>
                          <a:cs typeface="JasmineUPC" pitchFamily="18" charset="-34"/>
                        </a:rPr>
                        <a:t> layers</a:t>
                      </a:r>
                      <a:r>
                        <a:rPr lang="en-US" sz="2400" b="1" kern="1200" baseline="0" noProof="0" dirty="0" smtClean="0">
                          <a:ln w="11430"/>
                          <a:gradFill flip="none" rotWithShape="1"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  <a:tint val="66000"/>
                                  <a:satMod val="160000"/>
                                </a:schemeClr>
                              </a:gs>
                              <a:gs pos="50000">
                                <a:schemeClr val="tx1">
                                  <a:lumMod val="65000"/>
                                  <a:lumOff val="35000"/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10800000" scaled="1"/>
                            <a:tileRect/>
                          </a:gra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JasmineUPC" pitchFamily="18" charset="-34"/>
                          <a:ea typeface="+mn-ea"/>
                          <a:cs typeface="JasmineUPC" pitchFamily="18" charset="-34"/>
                        </a:rPr>
                        <a:t> so they are </a:t>
                      </a:r>
                      <a:r>
                        <a:rPr lang="en-US" sz="2400" b="1" kern="1200" baseline="0" noProof="0" dirty="0" smtClean="0">
                          <a:ln w="11430"/>
                          <a:solidFill>
                            <a:srgbClr val="A1D29A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JasmineUPC" pitchFamily="18" charset="-34"/>
                          <a:ea typeface="+mn-ea"/>
                          <a:cs typeface="JasmineUPC" pitchFamily="18" charset="-34"/>
                        </a:rPr>
                        <a:t>not cohesive</a:t>
                      </a:r>
                      <a:r>
                        <a:rPr lang="en-US" sz="2400" b="1" kern="1200" baseline="0" noProof="0" dirty="0" smtClean="0">
                          <a:ln w="11430"/>
                          <a:gradFill flip="none" rotWithShape="1"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  <a:tint val="66000"/>
                                  <a:satMod val="160000"/>
                                </a:schemeClr>
                              </a:gs>
                              <a:gs pos="50000">
                                <a:schemeClr val="tx1">
                                  <a:lumMod val="65000"/>
                                  <a:lumOff val="35000"/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10800000" scaled="1"/>
                            <a:tileRect/>
                          </a:gra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JasmineUPC" pitchFamily="18" charset="-34"/>
                          <a:ea typeface="+mn-ea"/>
                          <a:cs typeface="JasmineUPC" pitchFamily="18" charset="-34"/>
                        </a:rPr>
                        <a:t>.</a:t>
                      </a:r>
                    </a:p>
                    <a:p>
                      <a:endParaRPr lang="en-US" sz="2400" b="1" kern="1200" baseline="0" noProof="0" dirty="0" smtClean="0">
                        <a:ln w="11430"/>
                        <a:gradFill flip="none" rotWithShape="1">
                          <a:gsLst>
                            <a:gs pos="0">
                              <a:schemeClr val="tx1">
                                <a:lumMod val="65000"/>
                                <a:lumOff val="35000"/>
                                <a:tint val="66000"/>
                                <a:satMod val="160000"/>
                              </a:schemeClr>
                            </a:gs>
                            <a:gs pos="50000">
                              <a:schemeClr val="tx1">
                                <a:lumMod val="65000"/>
                                <a:lumOff val="35000"/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tx1">
                                <a:lumMod val="65000"/>
                                <a:lumOff val="35000"/>
                                <a:tint val="23500"/>
                                <a:satMod val="160000"/>
                              </a:schemeClr>
                            </a:gs>
                          </a:gsLst>
                          <a:lin ang="10800000" scaled="1"/>
                          <a:tileRect/>
                        </a:gradFill>
                        <a:effectLst>
                          <a:glow rad="101600">
                            <a:schemeClr val="tx1">
                              <a:alpha val="60000"/>
                            </a:schemeClr>
                          </a:glow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JasmineUPC" pitchFamily="18" charset="-34"/>
                        <a:ea typeface="+mn-ea"/>
                        <a:cs typeface="JasmineUPC" pitchFamily="18" charset="-34"/>
                      </a:endParaRPr>
                    </a:p>
                    <a:p>
                      <a:r>
                        <a:rPr lang="en-US" sz="2400" b="1" kern="1200" baseline="0" noProof="0" dirty="0" smtClean="0">
                          <a:ln w="11430"/>
                          <a:gradFill flip="none" rotWithShape="1"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  <a:tint val="66000"/>
                                  <a:satMod val="160000"/>
                                </a:schemeClr>
                              </a:gs>
                              <a:gs pos="50000">
                                <a:schemeClr val="tx1">
                                  <a:lumMod val="65000"/>
                                  <a:lumOff val="35000"/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10800000" scaled="1"/>
                            <a:tileRect/>
                          </a:gra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JasmineUPC" pitchFamily="18" charset="-34"/>
                          <a:ea typeface="+mn-ea"/>
                          <a:cs typeface="JasmineUPC" pitchFamily="18" charset="-34"/>
                        </a:rPr>
                        <a:t>1. </a:t>
                      </a:r>
                      <a:r>
                        <a:rPr lang="en-US" sz="2400" b="1" kern="1200" baseline="0" noProof="0" dirty="0" err="1" smtClean="0">
                          <a:ln w="11430"/>
                          <a:gradFill flip="none" rotWithShape="1"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  <a:tint val="66000"/>
                                  <a:satMod val="160000"/>
                                </a:schemeClr>
                              </a:gs>
                              <a:gs pos="50000">
                                <a:schemeClr val="tx1">
                                  <a:lumMod val="65000"/>
                                  <a:lumOff val="35000"/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10800000" scaled="1"/>
                            <a:tileRect/>
                          </a:gra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JasmineUPC" pitchFamily="18" charset="-34"/>
                          <a:ea typeface="+mn-ea"/>
                          <a:cs typeface="JasmineUPC" pitchFamily="18" charset="-34"/>
                        </a:rPr>
                        <a:t>Furore</a:t>
                      </a:r>
                      <a:endParaRPr lang="en-US" sz="2400" b="1" kern="1200" baseline="0" noProof="0" dirty="0" smtClean="0">
                        <a:ln w="11430"/>
                        <a:gradFill flip="none" rotWithShape="1">
                          <a:gsLst>
                            <a:gs pos="0">
                              <a:schemeClr val="tx1">
                                <a:lumMod val="65000"/>
                                <a:lumOff val="35000"/>
                                <a:tint val="66000"/>
                                <a:satMod val="160000"/>
                              </a:schemeClr>
                            </a:gs>
                            <a:gs pos="50000">
                              <a:schemeClr val="tx1">
                                <a:lumMod val="65000"/>
                                <a:lumOff val="35000"/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tx1">
                                <a:lumMod val="65000"/>
                                <a:lumOff val="35000"/>
                                <a:tint val="23500"/>
                                <a:satMod val="160000"/>
                              </a:schemeClr>
                            </a:gs>
                          </a:gsLst>
                          <a:lin ang="10800000" scaled="1"/>
                          <a:tileRect/>
                        </a:gradFill>
                        <a:effectLst>
                          <a:glow rad="101600">
                            <a:schemeClr val="tx1">
                              <a:alpha val="60000"/>
                            </a:schemeClr>
                          </a:glow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JasmineUPC" pitchFamily="18" charset="-34"/>
                        <a:ea typeface="+mn-ea"/>
                        <a:cs typeface="JasmineUPC" pitchFamily="18" charset="-34"/>
                      </a:endParaRPr>
                    </a:p>
                    <a:p>
                      <a:r>
                        <a:rPr lang="en-US" sz="2400" b="1" kern="1200" baseline="0" noProof="0" dirty="0" smtClean="0">
                          <a:ln w="11430"/>
                          <a:gradFill flip="none" rotWithShape="1"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  <a:tint val="66000"/>
                                  <a:satMod val="160000"/>
                                </a:schemeClr>
                              </a:gs>
                              <a:gs pos="50000">
                                <a:schemeClr val="tx1">
                                  <a:lumMod val="65000"/>
                                  <a:lumOff val="35000"/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10800000" scaled="1"/>
                            <a:tileRect/>
                          </a:gra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JasmineUPC" pitchFamily="18" charset="-34"/>
                          <a:ea typeface="+mn-ea"/>
                          <a:cs typeface="JasmineUPC" pitchFamily="18" charset="-34"/>
                        </a:rPr>
                        <a:t>2. </a:t>
                      </a:r>
                      <a:r>
                        <a:rPr lang="en-US" sz="2400" b="1" kern="1200" baseline="0" noProof="0" dirty="0" err="1" smtClean="0">
                          <a:ln w="11430"/>
                          <a:gradFill flip="none" rotWithShape="1"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  <a:tint val="66000"/>
                                  <a:satMod val="160000"/>
                                </a:schemeClr>
                              </a:gs>
                              <a:gs pos="50000">
                                <a:schemeClr val="tx1">
                                  <a:lumMod val="65000"/>
                                  <a:lumOff val="35000"/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10800000" scaled="1"/>
                            <a:tileRect/>
                          </a:gra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JasmineUPC" pitchFamily="18" charset="-34"/>
                          <a:ea typeface="+mn-ea"/>
                          <a:cs typeface="JasmineUPC" pitchFamily="18" charset="-34"/>
                        </a:rPr>
                        <a:t>Tramonti</a:t>
                      </a:r>
                      <a:endParaRPr lang="en-US" sz="2400" b="1" kern="1200" baseline="0" noProof="0" dirty="0" smtClean="0">
                        <a:ln w="11430"/>
                        <a:gradFill flip="none" rotWithShape="1">
                          <a:gsLst>
                            <a:gs pos="0">
                              <a:schemeClr val="tx1">
                                <a:lumMod val="65000"/>
                                <a:lumOff val="35000"/>
                                <a:tint val="66000"/>
                                <a:satMod val="160000"/>
                              </a:schemeClr>
                            </a:gs>
                            <a:gs pos="50000">
                              <a:schemeClr val="tx1">
                                <a:lumMod val="65000"/>
                                <a:lumOff val="35000"/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tx1">
                                <a:lumMod val="65000"/>
                                <a:lumOff val="35000"/>
                                <a:tint val="23500"/>
                                <a:satMod val="160000"/>
                              </a:schemeClr>
                            </a:gs>
                          </a:gsLst>
                          <a:lin ang="10800000" scaled="1"/>
                          <a:tileRect/>
                        </a:gradFill>
                        <a:effectLst>
                          <a:glow rad="101600">
                            <a:schemeClr val="tx1">
                              <a:alpha val="60000"/>
                            </a:schemeClr>
                          </a:glow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JasmineUPC" pitchFamily="18" charset="-34"/>
                        <a:ea typeface="+mn-ea"/>
                        <a:cs typeface="JasmineUPC" pitchFamily="18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4" name="Picture 6" descr="C:\Users\Utente\Desktop\Mamma.ppt\Amalfi Coast\Amalfi-Ital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869160"/>
            <a:ext cx="2304256" cy="1728192"/>
          </a:xfrm>
          <a:prstGeom prst="ellipse">
            <a:avLst/>
          </a:prstGeom>
          <a:noFill/>
          <a:effectLst>
            <a:glow rad="101600">
              <a:schemeClr val="tx1">
                <a:alpha val="60000"/>
              </a:schemeClr>
            </a:glow>
          </a:effectLst>
        </p:spPr>
      </p:pic>
      <p:grpSp>
        <p:nvGrpSpPr>
          <p:cNvPr id="11" name="Gruppo 10"/>
          <p:cNvGrpSpPr/>
          <p:nvPr/>
        </p:nvGrpSpPr>
        <p:grpSpPr>
          <a:xfrm>
            <a:off x="5940152" y="4653136"/>
            <a:ext cx="1728192" cy="1953508"/>
            <a:chOff x="5940152" y="4653136"/>
            <a:chExt cx="1728192" cy="1953508"/>
          </a:xfrm>
        </p:grpSpPr>
        <p:pic>
          <p:nvPicPr>
            <p:cNvPr id="2053" name="Picture 5" descr="C:\Users\Utente\Desktop\Mamma.ppt\Amalfi Coast\furore1.jpg"/>
            <p:cNvPicPr>
              <a:picLocks noChangeAspect="1" noChangeArrowheads="1"/>
            </p:cNvPicPr>
            <p:nvPr/>
          </p:nvPicPr>
          <p:blipFill>
            <a:blip r:embed="rId6" cstate="print">
              <a:lum contrast="10000"/>
            </a:blip>
            <a:srcRect l="2392" t="2136" r="1913" b="1764"/>
            <a:stretch>
              <a:fillRect/>
            </a:stretch>
          </p:blipFill>
          <p:spPr bwMode="auto">
            <a:xfrm>
              <a:off x="5940152" y="4653136"/>
              <a:ext cx="1728192" cy="1944216"/>
            </a:xfrm>
            <a:prstGeom prst="roundRect">
              <a:avLst/>
            </a:prstGeom>
            <a:noFill/>
            <a:effectLst>
              <a:glow rad="101600">
                <a:schemeClr val="tx1">
                  <a:alpha val="60000"/>
                </a:schemeClr>
              </a:glow>
            </a:effectLst>
          </p:spPr>
        </p:pic>
        <p:sp>
          <p:nvSpPr>
            <p:cNvPr id="8" name="Rettangolo 7"/>
            <p:cNvSpPr/>
            <p:nvPr/>
          </p:nvSpPr>
          <p:spPr>
            <a:xfrm>
              <a:off x="7164288" y="6237312"/>
              <a:ext cx="3962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n w="11430"/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  <a:tint val="66000"/>
                          <a:satMod val="160000"/>
                        </a:schemeClr>
                      </a:gs>
                      <a:gs pos="50000">
                        <a:schemeClr val="tx1">
                          <a:lumMod val="65000"/>
                          <a:lumOff val="35000"/>
                          <a:tint val="44500"/>
                          <a:satMod val="160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  <a:tint val="23500"/>
                          <a:satMod val="160000"/>
                        </a:schemeClr>
                      </a:gs>
                    </a:gsLst>
                    <a:lin ang="10800000" scaled="1"/>
                    <a:tileRect/>
                  </a:gradFill>
                  <a:effectLst>
                    <a:glow rad="101600">
                      <a:schemeClr val="tx1">
                        <a:alpha val="60000"/>
                      </a:schemeClr>
                    </a:glow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JasmineUPC" pitchFamily="18" charset="-34"/>
                  <a:cs typeface="JasmineUPC" pitchFamily="18" charset="-34"/>
                </a:rPr>
                <a:t>1. </a:t>
              </a:r>
              <a:endParaRPr lang="it-IT" dirty="0"/>
            </a:p>
          </p:txBody>
        </p:sp>
      </p:grpSp>
      <p:grpSp>
        <p:nvGrpSpPr>
          <p:cNvPr id="10" name="Gruppo 9"/>
          <p:cNvGrpSpPr/>
          <p:nvPr/>
        </p:nvGrpSpPr>
        <p:grpSpPr>
          <a:xfrm>
            <a:off x="7452320" y="4077072"/>
            <a:ext cx="1548390" cy="2314195"/>
            <a:chOff x="7452320" y="4077072"/>
            <a:chExt cx="1548390" cy="2314195"/>
          </a:xfrm>
        </p:grpSpPr>
        <p:pic>
          <p:nvPicPr>
            <p:cNvPr id="2051" name="Picture 3" descr="C:\Users\Utente\Desktop\Mamma.ppt\Amalfi Coast\tramonti.png"/>
            <p:cNvPicPr>
              <a:picLocks noChangeAspect="1" noChangeArrowheads="1"/>
            </p:cNvPicPr>
            <p:nvPr/>
          </p:nvPicPr>
          <p:blipFill>
            <a:blip r:embed="rId7" cstate="print">
              <a:lum bright="10000" contrast="30000"/>
            </a:blip>
            <a:srcRect/>
            <a:stretch>
              <a:fillRect/>
            </a:stretch>
          </p:blipFill>
          <p:spPr bwMode="auto">
            <a:xfrm>
              <a:off x="7452320" y="4077072"/>
              <a:ext cx="1517763" cy="2314195"/>
            </a:xfrm>
            <a:prstGeom prst="snip2SameRect">
              <a:avLst/>
            </a:prstGeom>
            <a:noFill/>
            <a:effectLst>
              <a:glow rad="101600">
                <a:schemeClr val="tx1">
                  <a:alpha val="60000"/>
                </a:schemeClr>
              </a:glow>
            </a:effectLst>
          </p:spPr>
        </p:pic>
        <p:sp>
          <p:nvSpPr>
            <p:cNvPr id="9" name="Rettangolo 8"/>
            <p:cNvSpPr/>
            <p:nvPr/>
          </p:nvSpPr>
          <p:spPr>
            <a:xfrm>
              <a:off x="8604448" y="6021288"/>
              <a:ext cx="3962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n w="11430"/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  <a:tint val="66000"/>
                          <a:satMod val="160000"/>
                        </a:schemeClr>
                      </a:gs>
                      <a:gs pos="50000">
                        <a:schemeClr val="tx1">
                          <a:lumMod val="65000"/>
                          <a:lumOff val="35000"/>
                          <a:tint val="44500"/>
                          <a:satMod val="160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  <a:tint val="23500"/>
                          <a:satMod val="160000"/>
                        </a:schemeClr>
                      </a:gs>
                    </a:gsLst>
                    <a:lin ang="10800000" scaled="1"/>
                    <a:tileRect/>
                  </a:gradFill>
                  <a:effectLst>
                    <a:glow rad="101600">
                      <a:schemeClr val="tx1">
                        <a:alpha val="60000"/>
                      </a:schemeClr>
                    </a:glow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JasmineUPC" pitchFamily="18" charset="-34"/>
                  <a:cs typeface="JasmineUPC" pitchFamily="18" charset="-34"/>
                </a:rPr>
                <a:t>2. </a:t>
              </a:r>
              <a:endParaRPr lang="it-IT" dirty="0"/>
            </a:p>
          </p:txBody>
        </p:sp>
      </p:grpSp>
    </p:spTree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500"/>
                            </p:stCondLst>
                            <p:childTnLst>
                              <p:par>
                                <p:cTn id="26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491880" y="188640"/>
            <a:ext cx="2316660" cy="7694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4400" b="1" cap="small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JasmineUPC" pitchFamily="18" charset="-34"/>
                <a:cs typeface="JasmineUPC" pitchFamily="18" charset="-34"/>
              </a:rPr>
              <a:t>Dome house</a:t>
            </a:r>
            <a:endParaRPr lang="it-IT" sz="4400" cap="small" dirty="0"/>
          </a:p>
        </p:txBody>
      </p:sp>
      <p:sp>
        <p:nvSpPr>
          <p:cNvPr id="4" name="Rettangolo 3"/>
          <p:cNvSpPr/>
          <p:nvPr/>
        </p:nvSpPr>
        <p:spPr>
          <a:xfrm>
            <a:off x="179512" y="1196752"/>
            <a:ext cx="338437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JasmineUPC" pitchFamily="18" charset="-34"/>
                <a:cs typeface="JasmineUPC" pitchFamily="18" charset="-34"/>
              </a:rPr>
              <a:t>• It is the most ancient structure of the </a:t>
            </a:r>
            <a:r>
              <a:rPr lang="en-US" sz="2800" b="1" dirty="0" err="1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JasmineUPC" pitchFamily="18" charset="-34"/>
                <a:cs typeface="JasmineUPC" pitchFamily="18" charset="-34"/>
              </a:rPr>
              <a:t>Amalfi</a:t>
            </a:r>
            <a:r>
              <a:rPr lang="en-US" sz="2800" b="1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JasmineUPC" pitchFamily="18" charset="-34"/>
                <a:cs typeface="JasmineUPC" pitchFamily="18" charset="-34"/>
              </a:rPr>
              <a:t> Coast. </a:t>
            </a:r>
          </a:p>
          <a:p>
            <a:pPr algn="just"/>
            <a:endParaRPr lang="en-US" sz="2800" b="1" dirty="0" smtClean="0">
              <a:ln w="11430"/>
              <a:gradFill flip="none" rotWithShape="1">
                <a:gsLst>
                  <a:gs pos="0">
                    <a:schemeClr val="tx1">
                      <a:lumMod val="65000"/>
                      <a:lumOff val="35000"/>
                      <a:tint val="66000"/>
                      <a:satMod val="160000"/>
                    </a:schemeClr>
                  </a:gs>
                  <a:gs pos="50000">
                    <a:schemeClr val="tx1">
                      <a:lumMod val="65000"/>
                      <a:lumOff val="35000"/>
                      <a:tint val="44500"/>
                      <a:satMod val="160000"/>
                    </a:schemeClr>
                  </a:gs>
                  <a:gs pos="100000">
                    <a:schemeClr val="tx1">
                      <a:lumMod val="65000"/>
                      <a:lumOff val="35000"/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effectLst>
                <a:glow rad="101600">
                  <a:schemeClr val="tx1">
                    <a:alpha val="6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JasmineUPC" pitchFamily="18" charset="-34"/>
              <a:cs typeface="JasmineUPC" pitchFamily="18" charset="-34"/>
            </a:endParaRPr>
          </a:p>
          <a:p>
            <a:pPr algn="just"/>
            <a:r>
              <a:rPr lang="en-US" sz="2800" b="1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JasmineUPC" pitchFamily="18" charset="-34"/>
                <a:cs typeface="JasmineUPC" pitchFamily="18" charset="-34"/>
              </a:rPr>
              <a:t>• </a:t>
            </a:r>
            <a:r>
              <a:rPr lang="en-US" sz="2800" b="1" cap="small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JasmineUPC" pitchFamily="18" charset="-34"/>
                <a:cs typeface="JasmineUPC" pitchFamily="18" charset="-34"/>
              </a:rPr>
              <a:t>Origins</a:t>
            </a:r>
            <a:r>
              <a:rPr lang="en-US" sz="2800" b="1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JasmineUPC" pitchFamily="18" charset="-34"/>
                <a:cs typeface="JasmineUPC" pitchFamily="18" charset="-34"/>
              </a:rPr>
              <a:t>: Arab, or even Byzantine-Greek. </a:t>
            </a:r>
          </a:p>
          <a:p>
            <a:endParaRPr lang="en-US" sz="2800" b="1" dirty="0" smtClean="0">
              <a:ln w="11430"/>
              <a:gradFill flip="none" rotWithShape="1">
                <a:gsLst>
                  <a:gs pos="0">
                    <a:schemeClr val="tx1">
                      <a:lumMod val="65000"/>
                      <a:lumOff val="35000"/>
                      <a:tint val="66000"/>
                      <a:satMod val="160000"/>
                    </a:schemeClr>
                  </a:gs>
                  <a:gs pos="50000">
                    <a:schemeClr val="tx1">
                      <a:lumMod val="65000"/>
                      <a:lumOff val="35000"/>
                      <a:tint val="44500"/>
                      <a:satMod val="160000"/>
                    </a:schemeClr>
                  </a:gs>
                  <a:gs pos="100000">
                    <a:schemeClr val="tx1">
                      <a:lumMod val="65000"/>
                      <a:lumOff val="35000"/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effectLst>
                <a:glow rad="101600">
                  <a:schemeClr val="tx1">
                    <a:alpha val="6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JasmineUPC" pitchFamily="18" charset="-34"/>
              <a:cs typeface="JasmineUPC" pitchFamily="18" charset="-34"/>
            </a:endParaRPr>
          </a:p>
          <a:p>
            <a:r>
              <a:rPr lang="en-US" sz="2800" b="1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JasmineUPC" pitchFamily="18" charset="-34"/>
                <a:cs typeface="JasmineUPC" pitchFamily="18" charset="-34"/>
              </a:rPr>
              <a:t>• The most frequent shape was with rib vault</a:t>
            </a:r>
          </a:p>
          <a:p>
            <a:r>
              <a:rPr lang="en-US" sz="2800" b="1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JasmineUPC" pitchFamily="18" charset="-34"/>
                <a:cs typeface="JasmineUPC" pitchFamily="18" charset="-34"/>
              </a:rPr>
              <a:t>and barrel vault.</a:t>
            </a:r>
          </a:p>
        </p:txBody>
      </p:sp>
      <p:sp>
        <p:nvSpPr>
          <p:cNvPr id="5" name="Corda 4"/>
          <p:cNvSpPr/>
          <p:nvPr/>
        </p:nvSpPr>
        <p:spPr>
          <a:xfrm rot="10800000">
            <a:off x="3563888" y="116631"/>
            <a:ext cx="2088232" cy="1872208"/>
          </a:xfrm>
          <a:prstGeom prst="chord">
            <a:avLst>
              <a:gd name="adj1" fmla="val 2700000"/>
              <a:gd name="adj2" fmla="val 8229367"/>
            </a:avLst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099" name="Picture 3" descr="C:\Users\Utente\Desktop\Mamma.ppt\cupola\309815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4543772"/>
            <a:ext cx="1545904" cy="2314228"/>
          </a:xfrm>
          <a:prstGeom prst="arc">
            <a:avLst>
              <a:gd name="adj1" fmla="val 7246346"/>
              <a:gd name="adj2" fmla="val 3598817"/>
            </a:avLst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0" name="Picture 4" descr="C:\Users\Utente\Desktop\Mamma.ppt\cupola\cupol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5229200"/>
            <a:ext cx="3960440" cy="1361615"/>
          </a:xfrm>
          <a:prstGeom prst="round2DiagRect">
            <a:avLst>
              <a:gd name="adj1" fmla="val 50000"/>
              <a:gd name="adj2" fmla="val 0"/>
            </a:avLst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3" name="Picture 7" descr="C:\Users\Utente\Desktop\Mamma.ppt\cupola\positano-chiesa-assunta-cupol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2852936"/>
            <a:ext cx="3514192" cy="19168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4" name="Picture 8" descr="C:\Users\Utente\Desktop\Mamma.ppt\cupola\voltaavela.jpg"/>
          <p:cNvPicPr>
            <a:picLocks noChangeAspect="1" noChangeArrowheads="1"/>
          </p:cNvPicPr>
          <p:nvPr/>
        </p:nvPicPr>
        <p:blipFill>
          <a:blip r:embed="rId7" cstate="print"/>
          <a:srcRect l="49600" t="42078" r="3280" b="9611"/>
          <a:stretch>
            <a:fillRect/>
          </a:stretch>
        </p:blipFill>
        <p:spPr bwMode="auto">
          <a:xfrm>
            <a:off x="6876256" y="1988840"/>
            <a:ext cx="1783940" cy="1455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098" name="Picture 2" descr="C:\Users\Utente\Desktop\Mamma.ppt\cupola\220px-Barrel_vault-schem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878576">
            <a:off x="6639596" y="3248344"/>
            <a:ext cx="1570548" cy="11779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Rettangolo 12"/>
          <p:cNvSpPr/>
          <p:nvPr/>
        </p:nvSpPr>
        <p:spPr>
          <a:xfrm>
            <a:off x="179512" y="5661248"/>
            <a:ext cx="266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JasmineUPC" pitchFamily="18" charset="-34"/>
                <a:cs typeface="JasmineUPC" pitchFamily="18" charset="-34"/>
              </a:rPr>
              <a:t>• </a:t>
            </a:r>
            <a:r>
              <a:rPr lang="en-US" sz="2800" b="1" cap="small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JasmineUPC" pitchFamily="18" charset="-34"/>
                <a:cs typeface="JasmineUPC" pitchFamily="18" charset="-34"/>
              </a:rPr>
              <a:t>Material: </a:t>
            </a:r>
            <a:r>
              <a:rPr lang="en-US" sz="2800" b="1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JasmineUPC" pitchFamily="18" charset="-34"/>
                <a:cs typeface="JasmineUPC" pitchFamily="18" charset="-34"/>
              </a:rPr>
              <a:t>lime and stone (first layer).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4139952" y="1268760"/>
            <a:ext cx="23042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JasmineUPC" pitchFamily="18" charset="-34"/>
                <a:cs typeface="JasmineUPC" pitchFamily="18" charset="-34"/>
              </a:rPr>
              <a:t>• The windows were always very little.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49" presetClass="entr" presetSubtype="0" decel="10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500"/>
                            </p:stCondLst>
                            <p:childTnLst>
                              <p:par>
                                <p:cTn id="56" presetID="6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0"/>
                            </p:stCondLst>
                            <p:childTnLst>
                              <p:par>
                                <p:cTn id="60" presetID="4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9500"/>
                            </p:stCondLst>
                            <p:childTnLst>
                              <p:par>
                                <p:cTn id="68" presetID="6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13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79512" y="2420888"/>
            <a:ext cx="42484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800" cap="small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• </a:t>
            </a:r>
            <a:r>
              <a:rPr lang="en-US" sz="2800" cap="small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Where: </a:t>
            </a:r>
            <a:r>
              <a:rPr lang="en-US" sz="2800" dirty="0" err="1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JasmineUPC" pitchFamily="18" charset="-34"/>
                <a:cs typeface="JasmineUPC" pitchFamily="18" charset="-34"/>
              </a:rPr>
              <a:t>Vietri</a:t>
            </a:r>
            <a:r>
              <a:rPr lang="en-US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JasmineUPC" pitchFamily="18" charset="-34"/>
                <a:cs typeface="JasmineUPC" pitchFamily="18" charset="-34"/>
              </a:rPr>
              <a:t> is the door to the </a:t>
            </a:r>
            <a:r>
              <a:rPr lang="en-US" sz="2800" dirty="0" err="1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JasmineUPC" pitchFamily="18" charset="-34"/>
                <a:cs typeface="JasmineUPC" pitchFamily="18" charset="-34"/>
              </a:rPr>
              <a:t>Amalfi</a:t>
            </a:r>
            <a:r>
              <a:rPr lang="en-US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JasmineUPC" pitchFamily="18" charset="-34"/>
                <a:cs typeface="JasmineUPC" pitchFamily="18" charset="-34"/>
              </a:rPr>
              <a:t> Coast, facing the </a:t>
            </a:r>
            <a:r>
              <a:rPr lang="en-US" sz="2800" u="sng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JasmineUPC" pitchFamily="18" charset="-34"/>
                <a:cs typeface="JasmineUPC" pitchFamily="18" charset="-34"/>
              </a:rPr>
              <a:t>Gulf of Salerno</a:t>
            </a:r>
            <a:r>
              <a:rPr lang="en-US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JasmineUPC" pitchFamily="18" charset="-34"/>
                <a:cs typeface="JasmineUPC" pitchFamily="18" charset="-34"/>
              </a:rPr>
              <a:t>. </a:t>
            </a:r>
          </a:p>
        </p:txBody>
      </p:sp>
      <p:sp>
        <p:nvSpPr>
          <p:cNvPr id="5" name="Rettangolo 4"/>
          <p:cNvSpPr/>
          <p:nvPr/>
        </p:nvSpPr>
        <p:spPr>
          <a:xfrm>
            <a:off x="1763688" y="67271"/>
            <a:ext cx="5857566" cy="769441"/>
          </a:xfrm>
          <a:prstGeom prst="rect">
            <a:avLst/>
          </a:prstGeom>
        </p:spPr>
        <p:txBody>
          <a:bodyPr wrap="none">
            <a:prstTxWarp prst="textStop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GB" sz="4400" b="1" cap="all" dirty="0" smtClean="0">
                <a:ln w="3175">
                  <a:solidFill>
                    <a:schemeClr val="tx1">
                      <a:lumMod val="85000"/>
                      <a:lumOff val="15000"/>
                    </a:schemeClr>
                  </a:solidFill>
                  <a:prstDash val="dashDot"/>
                </a:ln>
                <a:gradFill flip="none" rotWithShape="1">
                  <a:gsLst>
                    <a:gs pos="0">
                      <a:schemeClr val="accent6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6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6">
                        <a:lumMod val="75000"/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  <a:effectLst>
                  <a:reflection blurRad="12700" stA="50000" endPos="50000" dist="5000" dir="5400000" sy="-100000" rotWithShape="0"/>
                </a:effectLst>
                <a:latin typeface="Iskoola Pota" pitchFamily="34" charset="0"/>
                <a:cs typeface="Iskoola Pota" pitchFamily="34" charset="0"/>
              </a:rPr>
              <a:t>Vietri sul mare </a:t>
            </a:r>
            <a:endParaRPr lang="it-IT" sz="4400" b="1" cap="all" dirty="0">
              <a:ln w="31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79512" y="3501008"/>
            <a:ext cx="4392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80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• </a:t>
            </a:r>
            <a:r>
              <a:rPr lang="en-US" sz="2800" cap="small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Origins: </a:t>
            </a:r>
            <a:r>
              <a:rPr lang="en-US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In ancient times it was Etruscan but later it was dominated by </a:t>
            </a:r>
            <a:r>
              <a:rPr lang="en-US" sz="2800" u="sng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Romans</a:t>
            </a:r>
            <a:r>
              <a:rPr lang="en-US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.</a:t>
            </a:r>
          </a:p>
        </p:txBody>
      </p:sp>
      <p:sp>
        <p:nvSpPr>
          <p:cNvPr id="7" name="Rettangolo 6"/>
          <p:cNvSpPr/>
          <p:nvPr/>
        </p:nvSpPr>
        <p:spPr>
          <a:xfrm>
            <a:off x="251520" y="1178749"/>
            <a:ext cx="8640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Walking  along the paths and climbing the centuries old flights of steps, you can enjoy the magic of this landscape and its panorama suspended between sky and sea..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179512" y="5284365"/>
            <a:ext cx="78488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800" cap="small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• </a:t>
            </a:r>
            <a:r>
              <a:rPr lang="en-US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JasmineUPC" pitchFamily="18" charset="-34"/>
                <a:cs typeface="JasmineUPC" pitchFamily="18" charset="-34"/>
              </a:rPr>
              <a:t>It is characterized by small churches, their </a:t>
            </a:r>
            <a:r>
              <a:rPr lang="en-US" sz="2800" u="sng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JasmineUPC" pitchFamily="18" charset="-34"/>
                <a:cs typeface="JasmineUPC" pitchFamily="18" charset="-34"/>
              </a:rPr>
              <a:t>majolica-covered domes</a:t>
            </a:r>
            <a:r>
              <a:rPr lang="en-US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JasmineUPC" pitchFamily="18" charset="-34"/>
                <a:cs typeface="JasmineUPC" pitchFamily="18" charset="-34"/>
              </a:rPr>
              <a:t>, and the small tile-covered houses. The </a:t>
            </a:r>
            <a:r>
              <a:rPr lang="en-US" sz="2800" u="sng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JasmineUPC" pitchFamily="18" charset="-34"/>
                <a:cs typeface="JasmineUPC" pitchFamily="18" charset="-34"/>
              </a:rPr>
              <a:t>urban system is different </a:t>
            </a:r>
            <a:r>
              <a:rPr lang="en-US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JasmineUPC" pitchFamily="18" charset="-34"/>
                <a:cs typeface="JasmineUPC" pitchFamily="18" charset="-34"/>
              </a:rPr>
              <a:t>from the other coastal villages because it is similar to that of Salerno.</a:t>
            </a:r>
            <a:endParaRPr lang="it-IT" sz="2800" dirty="0"/>
          </a:p>
        </p:txBody>
      </p:sp>
      <p:pic>
        <p:nvPicPr>
          <p:cNvPr id="3076" name="Picture 4" descr="C:\Users\Utente\Desktop\Mamma.ppt\Vietri\map-vietri_sul_mar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420888"/>
            <a:ext cx="4032498" cy="23896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7" name="Picture 5" descr="C:\Users\Utente\Desktop\Mamma.ppt\Vietri\Vietri-Sul-Mer-Amalfi-Coast-737841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5220072" y="2276872"/>
            <a:ext cx="3528392" cy="3038568"/>
          </a:xfrm>
          <a:prstGeom prst="plaqu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34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1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100"/>
                            </p:stCondLst>
                            <p:childTnLst>
                              <p:par>
                                <p:cTn id="30" presetID="34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1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100"/>
                            </p:stCondLst>
                            <p:childTnLst>
                              <p:par>
                                <p:cTn id="41" presetID="25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11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l="-38000" r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 descr="C:\Users\Utente\Desktop\Mamma.ppt\Vietri\marina.pn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5292080" y="2924944"/>
            <a:ext cx="3047087" cy="2376264"/>
          </a:xfrm>
          <a:prstGeom prst="flowChartOffpageConnector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ttangolo 1"/>
          <p:cNvSpPr/>
          <p:nvPr/>
        </p:nvSpPr>
        <p:spPr>
          <a:xfrm>
            <a:off x="179512" y="116632"/>
            <a:ext cx="62646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The district is divided in two levels: </a:t>
            </a:r>
          </a:p>
          <a:p>
            <a:r>
              <a:rPr lang="en-US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1) The top one rallies around the main </a:t>
            </a:r>
            <a:r>
              <a:rPr lang="en-US" sz="280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church</a:t>
            </a:r>
            <a:r>
              <a:rPr lang="en-US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 (like the other coastal villages) but has a modern style.</a:t>
            </a:r>
          </a:p>
        </p:txBody>
      </p:sp>
      <p:sp>
        <p:nvSpPr>
          <p:cNvPr id="3" name="Rettangolo 2"/>
          <p:cNvSpPr/>
          <p:nvPr/>
        </p:nvSpPr>
        <p:spPr>
          <a:xfrm>
            <a:off x="179512" y="1757134"/>
            <a:ext cx="38164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covered in unfinished and green enamel vases. </a:t>
            </a:r>
          </a:p>
        </p:txBody>
      </p:sp>
      <p:sp>
        <p:nvSpPr>
          <p:cNvPr id="4" name="Rettangolo 3"/>
          <p:cNvSpPr/>
          <p:nvPr/>
        </p:nvSpPr>
        <p:spPr>
          <a:xfrm>
            <a:off x="107825" y="1412776"/>
            <a:ext cx="41761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 In fact, there is the </a:t>
            </a:r>
            <a:r>
              <a:rPr lang="en-US" sz="280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“</a:t>
            </a:r>
            <a:r>
              <a:rPr lang="en-US" sz="2800" dirty="0" err="1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Solimene”  </a:t>
            </a:r>
            <a:r>
              <a:rPr lang="en-US" sz="280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factory</a:t>
            </a:r>
            <a:r>
              <a:rPr lang="en-US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.</a:t>
            </a:r>
            <a:endParaRPr lang="it-IT" sz="2800" dirty="0"/>
          </a:p>
        </p:txBody>
      </p:sp>
      <p:pic>
        <p:nvPicPr>
          <p:cNvPr id="4098" name="Picture 2" descr="C:\Users\Utente\Desktop\Mamma.ppt\Vietri\Chiesa di Vietri_sul_Ma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260648"/>
            <a:ext cx="2399928" cy="31999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100" name="Picture 4" descr="C:\Users\Utente\Desktop\Mamma.ppt\Vietri\iw-ceramicasolimeni-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725144"/>
            <a:ext cx="2736304" cy="18843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103" name="Picture 7" descr="C:\Users\Utente\Desktop\Mamma.ppt\Vietri\iw-ceramicasolimeni-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2708920"/>
            <a:ext cx="2952328" cy="1872208"/>
          </a:xfrm>
          <a:prstGeom prst="flowChartMultidocumen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1" name="Picture 5" descr="C:\Users\Utente\Desktop\Mamma.ppt\Vietri\preview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6" y="3068960"/>
            <a:ext cx="1728192" cy="1140557"/>
          </a:xfrm>
          <a:prstGeom prst="flowChartDocumen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ttangolo 4"/>
          <p:cNvSpPr/>
          <p:nvPr/>
        </p:nvSpPr>
        <p:spPr>
          <a:xfrm>
            <a:off x="3275856" y="4797152"/>
            <a:ext cx="12241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dirty="0" err="1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Vietri</a:t>
            </a:r>
            <a:r>
              <a:rPr lang="en-US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 is renowned </a:t>
            </a:r>
          </a:p>
          <a:p>
            <a:pPr algn="r"/>
            <a:r>
              <a:rPr lang="en-US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for its </a:t>
            </a:r>
          </a:p>
          <a:p>
            <a:pPr algn="r"/>
            <a:r>
              <a:rPr lang="en-US" sz="280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pottery</a:t>
            </a:r>
            <a:r>
              <a:rPr lang="en-US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.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4896544" y="4941168"/>
            <a:ext cx="41399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2) The lower level called “Marina”, instead, is characterized by the sea, the houses are built in blocks and many of them are situated near the river.</a:t>
            </a: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500"/>
                            </p:stCondLst>
                            <p:childTnLst>
                              <p:par>
                                <p:cTn id="2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500"/>
                            </p:stCondLst>
                            <p:childTnLst>
                              <p:par>
                                <p:cTn id="33" presetID="2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0"/>
                            </p:stCondLst>
                            <p:childTnLst>
                              <p:par>
                                <p:cTn id="46" presetID="48" presetClass="entr" presetSubtype="0" ac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000"/>
                            </p:stCondLst>
                            <p:childTnLst>
                              <p:par>
                                <p:cTn id="53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059832" y="-27384"/>
            <a:ext cx="2664296" cy="1015663"/>
          </a:xfrm>
          <a:prstGeom prst="rect">
            <a:avLst/>
          </a:prstGeom>
        </p:spPr>
        <p:txBody>
          <a:bodyPr wrap="square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GB" sz="6000" b="1" dirty="0" err="1" smtClean="0">
                <a:ln w="1143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gradFill flip="none" rotWithShape="1">
                  <a:gsLst>
                    <a:gs pos="0">
                      <a:srgbClr val="800080">
                        <a:shade val="30000"/>
                        <a:satMod val="115000"/>
                      </a:srgbClr>
                    </a:gs>
                    <a:gs pos="50000">
                      <a:srgbClr val="800080">
                        <a:shade val="67500"/>
                        <a:satMod val="115000"/>
                      </a:srgbClr>
                    </a:gs>
                    <a:gs pos="100000">
                      <a:srgbClr val="80008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Iskoola Pota" pitchFamily="34" charset="0"/>
                <a:cs typeface="Iskoola Pota" pitchFamily="34" charset="0"/>
              </a:rPr>
              <a:t>Amalfi</a:t>
            </a:r>
            <a:endParaRPr lang="it-IT" sz="6000" dirty="0">
              <a:ln w="11430">
                <a:solidFill>
                  <a:schemeClr val="tx1">
                    <a:lumMod val="75000"/>
                    <a:lumOff val="25000"/>
                  </a:schemeClr>
                </a:solidFill>
              </a:ln>
              <a:gradFill flip="none" rotWithShape="1">
                <a:gsLst>
                  <a:gs pos="0">
                    <a:srgbClr val="800080">
                      <a:shade val="30000"/>
                      <a:satMod val="115000"/>
                    </a:srgbClr>
                  </a:gs>
                  <a:gs pos="50000">
                    <a:srgbClr val="800080">
                      <a:shade val="67500"/>
                      <a:satMod val="115000"/>
                    </a:srgbClr>
                  </a:gs>
                  <a:gs pos="100000">
                    <a:srgbClr val="800080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23528" y="1196752"/>
            <a:ext cx="20882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• </a:t>
            </a:r>
            <a:r>
              <a:rPr lang="en-US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Together with </a:t>
            </a:r>
            <a:r>
              <a:rPr lang="en-US" sz="2800" dirty="0" err="1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Atrani</a:t>
            </a:r>
            <a:r>
              <a:rPr lang="en-US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, </a:t>
            </a:r>
            <a:r>
              <a:rPr lang="en-US" sz="2800" dirty="0" err="1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Cetara</a:t>
            </a:r>
            <a:r>
              <a:rPr lang="en-US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 and </a:t>
            </a:r>
            <a:r>
              <a:rPr lang="en-US" sz="2800" dirty="0" err="1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Positano</a:t>
            </a:r>
            <a:r>
              <a:rPr lang="en-US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, it has a </a:t>
            </a:r>
            <a:r>
              <a:rPr lang="en-US" sz="2800" dirty="0" smtClean="0">
                <a:ln w="11430"/>
                <a:solidFill>
                  <a:srgbClr val="9D47CD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pyramidal structure</a:t>
            </a:r>
            <a:r>
              <a:rPr lang="en-US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.</a:t>
            </a:r>
          </a:p>
        </p:txBody>
      </p:sp>
      <p:sp>
        <p:nvSpPr>
          <p:cNvPr id="4" name="Rettangolo 3"/>
          <p:cNvSpPr/>
          <p:nvPr/>
        </p:nvSpPr>
        <p:spPr>
          <a:xfrm>
            <a:off x="4499992" y="1412776"/>
            <a:ext cx="449999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• </a:t>
            </a:r>
            <a:r>
              <a:rPr lang="en-US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The homes, one on top of the other, are characterised by </a:t>
            </a:r>
            <a:r>
              <a:rPr lang="en-US" sz="2800" dirty="0" smtClean="0">
                <a:ln w="11430"/>
                <a:solidFill>
                  <a:srgbClr val="9D47CD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arched porticos </a:t>
            </a:r>
            <a:r>
              <a:rPr lang="en-US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that look onto the sea, and are painted in pastel colours, giving it the look of a multifaceted precious stone.</a:t>
            </a:r>
            <a:endParaRPr lang="it-IT" sz="2800" dirty="0"/>
          </a:p>
        </p:txBody>
      </p:sp>
      <p:sp>
        <p:nvSpPr>
          <p:cNvPr id="5" name="Rettangolo 4"/>
          <p:cNvSpPr/>
          <p:nvPr/>
        </p:nvSpPr>
        <p:spPr>
          <a:xfrm>
            <a:off x="2411760" y="4207728"/>
            <a:ext cx="28803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• </a:t>
            </a:r>
            <a:r>
              <a:rPr lang="en-US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Here the Cathedral dominates from the top of its majestic stairs. The imposing </a:t>
            </a:r>
            <a:r>
              <a:rPr lang="en-US" sz="2800" dirty="0" smtClean="0">
                <a:ln w="11430"/>
                <a:solidFill>
                  <a:srgbClr val="9D47CD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polychromatic</a:t>
            </a:r>
            <a:r>
              <a:rPr lang="en-US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 façade of the church is impressive.</a:t>
            </a:r>
          </a:p>
        </p:txBody>
      </p:sp>
      <p:pic>
        <p:nvPicPr>
          <p:cNvPr id="2051" name="Picture 3" descr="C:\Users\Utente\Desktop\Mamma.ppt\Amalfi Coast\Duomo-S.-Andrea_Amalfi-21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4082"/>
          <a:stretch>
            <a:fillRect/>
          </a:stretch>
        </p:blipFill>
        <p:spPr bwMode="auto">
          <a:xfrm>
            <a:off x="5436096" y="4005064"/>
            <a:ext cx="3384376" cy="2630971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C:\Users\Utente\Desktop\Mamma.ppt\Amalfi Coast\Amalfi_Piazza_del_Duomo_Italy_2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r="7299"/>
          <a:stretch>
            <a:fillRect/>
          </a:stretch>
        </p:blipFill>
        <p:spPr bwMode="auto">
          <a:xfrm>
            <a:off x="222193" y="3272322"/>
            <a:ext cx="2261575" cy="325302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4" name="Picture 6" descr="C:\Users\Utente\Desktop\Mamma.ppt\Amalfi Coast\pic_3075.jp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 l="19979" b="22969"/>
          <a:stretch>
            <a:fillRect/>
          </a:stretch>
        </p:blipFill>
        <p:spPr bwMode="auto">
          <a:xfrm>
            <a:off x="2627784" y="1556792"/>
            <a:ext cx="1754140" cy="252028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75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250"/>
                            </p:stCondLst>
                            <p:childTnLst>
                              <p:par>
                                <p:cTn id="37" presetID="5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70" decel="100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770" decel="100000"/>
                                        <p:tgtEl>
                                          <p:spTgt spid="205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4" dur="77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tente\Desktop\Mamma.ppt\campani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375241"/>
            <a:ext cx="5976664" cy="5150103"/>
          </a:xfrm>
          <a:prstGeom prst="round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9" name="CasellaDiTesto 8"/>
          <p:cNvSpPr txBox="1"/>
          <p:nvPr/>
        </p:nvSpPr>
        <p:spPr>
          <a:xfrm>
            <a:off x="251520" y="116632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skoola Pota" pitchFamily="34" charset="0"/>
                <a:cs typeface="Iskoola Pota" pitchFamily="34" charset="0"/>
              </a:rPr>
              <a:t>Looking at the map</a:t>
            </a:r>
            <a:endParaRPr 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01600">
                  <a:schemeClr val="tx1">
                    <a:alpha val="6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Iskoola Pota" pitchFamily="34" charset="0"/>
              <a:cs typeface="Iskoola Pota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0" y="683985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cap="small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skoola Pota" pitchFamily="34" charset="0"/>
                <a:cs typeface="Iskoola Pota" pitchFamily="34" charset="0"/>
              </a:rPr>
              <a:t>Destination: Campania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395536" y="2420888"/>
            <a:ext cx="38164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spc="150" dirty="0" smtClean="0">
                <a:ln w="11430"/>
                <a:solidFill>
                  <a:srgbClr val="F8F8F8"/>
                </a:solidFill>
                <a:effectLst>
                  <a:glow rad="139700">
                    <a:srgbClr val="714537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JasmineUPC" pitchFamily="18" charset="-34"/>
                <a:cs typeface="JasmineUPC" pitchFamily="18" charset="-34"/>
              </a:rPr>
              <a:t>Located on the Italian Peninsula, Campania was colonized by Ancient Greeks and was part of Magna </a:t>
            </a:r>
            <a:r>
              <a:rPr lang="en-US" sz="2800" b="1" spc="150" dirty="0" err="1" smtClean="0">
                <a:ln w="11430"/>
                <a:solidFill>
                  <a:srgbClr val="F8F8F8"/>
                </a:solidFill>
                <a:effectLst>
                  <a:glow rad="139700">
                    <a:srgbClr val="714537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JasmineUPC" pitchFamily="18" charset="-34"/>
                <a:cs typeface="JasmineUPC" pitchFamily="18" charset="-34"/>
              </a:rPr>
              <a:t>Græcia</a:t>
            </a:r>
            <a:r>
              <a:rPr lang="en-US" sz="2800" b="1" spc="150" dirty="0" smtClean="0">
                <a:ln w="11430"/>
                <a:solidFill>
                  <a:srgbClr val="F8F8F8"/>
                </a:solidFill>
                <a:effectLst>
                  <a:glow rad="139700">
                    <a:srgbClr val="714537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JasmineUPC" pitchFamily="18" charset="-34"/>
                <a:cs typeface="JasmineUPC" pitchFamily="18" charset="-34"/>
              </a:rPr>
              <a:t>. </a:t>
            </a:r>
          </a:p>
          <a:p>
            <a:pPr algn="just"/>
            <a:r>
              <a:rPr lang="en-US" sz="2800" b="1" spc="150" dirty="0" smtClean="0">
                <a:ln w="11430"/>
                <a:solidFill>
                  <a:srgbClr val="F8F8F8"/>
                </a:solidFill>
                <a:effectLst>
                  <a:glow rad="139700">
                    <a:srgbClr val="714537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JasmineUPC" pitchFamily="18" charset="-34"/>
                <a:cs typeface="JasmineUPC" pitchFamily="18" charset="-34"/>
              </a:rPr>
              <a:t>During the Roman era the area maintained a Greco-Roman culture. The capital city of Campania is Naples.</a:t>
            </a:r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glow rad="139700">
                    <a:srgbClr val="714537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JasmineUPC" pitchFamily="18" charset="-34"/>
                <a:cs typeface="JasmineUPC" pitchFamily="18" charset="-34"/>
              </a:rPr>
              <a:t> </a:t>
            </a:r>
            <a:endParaRPr lang="it-IT" sz="2400" b="1" spc="150" dirty="0">
              <a:ln w="11430"/>
              <a:solidFill>
                <a:srgbClr val="F8F8F8"/>
              </a:solidFill>
              <a:effectLst>
                <a:glow rad="139700">
                  <a:srgbClr val="714537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JasmineUPC" pitchFamily="18" charset="-34"/>
              <a:cs typeface="JasmineUPC" pitchFamily="18" charset="-34"/>
            </a:endParaRPr>
          </a:p>
        </p:txBody>
      </p:sp>
      <p:pic>
        <p:nvPicPr>
          <p:cNvPr id="15" name="Picture 5" descr="C:\Users\Utente\Desktop\Mamma.ppt\cartina_geografica_campani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466648"/>
            <a:ext cx="4128247" cy="3626648"/>
          </a:xfrm>
          <a:prstGeom prst="flowChartDelay">
            <a:avLst/>
          </a:prstGeom>
          <a:ln>
            <a:noFill/>
          </a:ln>
          <a:effectLst>
            <a:glow rad="101600">
              <a:srgbClr val="9C1010">
                <a:alpha val="6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00"/>
                            </p:stCondLst>
                            <p:childTnLst>
                              <p:par>
                                <p:cTn id="2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00"/>
                            </p:stCondLst>
                            <p:childTnLst>
                              <p:par>
                                <p:cTn id="24" presetID="55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200"/>
                            </p:stCondLst>
                            <p:childTnLst>
                              <p:par>
                                <p:cTn id="34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1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l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483768" y="548680"/>
            <a:ext cx="3888432" cy="1440160"/>
          </a:xfrm>
          <a:prstGeom prst="rect">
            <a:avLst/>
          </a:prstGeom>
          <a:noFill/>
          <a:effectLst>
            <a:outerShdw blurRad="50800" dist="38100" algn="l" rotWithShape="0">
              <a:schemeClr val="tx1">
                <a:lumMod val="95000"/>
                <a:lumOff val="5000"/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prstTxWarp prst="textArchUp">
              <a:avLst>
                <a:gd name="adj" fmla="val 10744889"/>
              </a:avLst>
            </a:prstTxWarp>
            <a:spAutoFit/>
          </a:bodyPr>
          <a:lstStyle/>
          <a:p>
            <a:pPr algn="ctr"/>
            <a:r>
              <a:rPr lang="en-GB" sz="4800" b="1" spc="50" dirty="0" err="1" smtClean="0">
                <a:ln w="1270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Iskoola Pota" pitchFamily="34" charset="0"/>
                <a:cs typeface="Iskoola Pota" pitchFamily="34" charset="0"/>
              </a:rPr>
              <a:t>Positano</a:t>
            </a:r>
            <a:endParaRPr lang="it-IT" sz="4800" b="1" spc="50" dirty="0">
              <a:ln w="12700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blipFill>
                <a:blip r:embed="rId3"/>
                <a:stretch>
                  <a:fillRect/>
                </a:stretch>
              </a:blip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07504" y="962725"/>
            <a:ext cx="87849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When you come to </a:t>
            </a:r>
            <a:r>
              <a:rPr lang="en-US" sz="2800" i="1" dirty="0" err="1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Positano</a:t>
            </a:r>
            <a:r>
              <a:rPr lang="en-US" sz="2800" i="1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, it’s worth bringing an empty suitcase. This is because you will return laden with all handmade souvenirs.</a:t>
            </a:r>
          </a:p>
        </p:txBody>
      </p:sp>
      <p:sp>
        <p:nvSpPr>
          <p:cNvPr id="5" name="Rettangolo 4"/>
          <p:cNvSpPr/>
          <p:nvPr/>
        </p:nvSpPr>
        <p:spPr>
          <a:xfrm>
            <a:off x="107504" y="1971997"/>
            <a:ext cx="48965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• </a:t>
            </a:r>
            <a:r>
              <a:rPr lang="en-US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It’s a waterfall of little multicoloured houses clinging onto its sides. </a:t>
            </a:r>
            <a:r>
              <a:rPr lang="en-US" sz="2800" dirty="0" err="1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Positano</a:t>
            </a:r>
            <a:r>
              <a:rPr lang="en-US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 is called “the gem of the divine coast”.</a:t>
            </a:r>
          </a:p>
        </p:txBody>
      </p:sp>
      <p:sp>
        <p:nvSpPr>
          <p:cNvPr id="6" name="Rettangolo 5"/>
          <p:cNvSpPr/>
          <p:nvPr/>
        </p:nvSpPr>
        <p:spPr>
          <a:xfrm>
            <a:off x="2267744" y="3273946"/>
            <a:ext cx="26642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• </a:t>
            </a:r>
            <a:r>
              <a:rPr lang="en-US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The narrow streets, lined with boutiques, run downhill between </a:t>
            </a:r>
          </a:p>
          <a:p>
            <a:pPr algn="r"/>
            <a:r>
              <a:rPr lang="en-US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the houses.</a:t>
            </a:r>
          </a:p>
          <a:p>
            <a:pPr algn="r"/>
            <a:r>
              <a:rPr lang="en-US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The great </a:t>
            </a:r>
          </a:p>
          <a:p>
            <a:pPr algn="r"/>
            <a:r>
              <a:rPr lang="en-US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coloured majolica </a:t>
            </a:r>
          </a:p>
          <a:p>
            <a:pPr algn="r"/>
            <a:r>
              <a:rPr lang="en-US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cupola is visible </a:t>
            </a:r>
          </a:p>
          <a:p>
            <a:pPr algn="r"/>
            <a:r>
              <a:rPr lang="en-US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from all over the town.</a:t>
            </a:r>
          </a:p>
        </p:txBody>
      </p:sp>
      <p:pic>
        <p:nvPicPr>
          <p:cNvPr id="1029" name="Picture 5" descr="C:\Users\Utente\Desktop\Mamma.ppt\Amalfi Coast\Positano - Shutterstoc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4005064"/>
            <a:ext cx="3672407" cy="2445809"/>
          </a:xfrm>
          <a:prstGeom prst="round2DiagRect">
            <a:avLst>
              <a:gd name="adj1" fmla="val 24788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 descr="C:\Users\Utente\Desktop\Mamma.ppt\Amalfi Coast\look-moda-positano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1844824"/>
            <a:ext cx="2912089" cy="1584176"/>
          </a:xfrm>
          <a:prstGeom prst="flowChartAlternateProcess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1" name="Picture 7" descr="C:\Users\Utente\Desktop\Mamma.ppt\Amalfi Coast\651-positan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293096"/>
            <a:ext cx="3182389" cy="1672664"/>
          </a:xfrm>
          <a:prstGeom prst="hexagon">
            <a:avLst>
              <a:gd name="adj" fmla="val 46185"/>
              <a:gd name="vf" fmla="val 11547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1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C:\Users\Utente\Desktop\Mamma.ppt\Amalfi Coast\Ravello-Villa_Cimbrone_Pavillon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t="8571" r="5714"/>
          <a:stretch>
            <a:fillRect/>
          </a:stretch>
        </p:blipFill>
        <p:spPr bwMode="auto">
          <a:xfrm>
            <a:off x="2699792" y="3068960"/>
            <a:ext cx="2088232" cy="1518714"/>
          </a:xfrm>
          <a:prstGeom prst="ellipseRibbon">
            <a:avLst/>
          </a:prstGeom>
          <a:blipFill dpi="0" rotWithShape="1">
            <a:blip r:embed="rId4" cstate="print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8" name="Gruppo 17"/>
          <p:cNvGrpSpPr/>
          <p:nvPr/>
        </p:nvGrpSpPr>
        <p:grpSpPr>
          <a:xfrm>
            <a:off x="323529" y="260647"/>
            <a:ext cx="4098779" cy="2016223"/>
            <a:chOff x="2979620" y="434695"/>
            <a:chExt cx="4520530" cy="2332553"/>
          </a:xfrm>
        </p:grpSpPr>
        <p:sp>
          <p:nvSpPr>
            <p:cNvPr id="7" name="Rettangolo 6"/>
            <p:cNvSpPr/>
            <p:nvPr/>
          </p:nvSpPr>
          <p:spPr>
            <a:xfrm>
              <a:off x="5123888" y="601307"/>
              <a:ext cx="2376262" cy="1887141"/>
            </a:xfrm>
            <a:prstGeom prst="rect">
              <a:avLst/>
            </a:prstGeom>
            <a:noFill/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127000"/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lang="en-US" sz="2000" b="1" dirty="0" smtClean="0">
                  <a:solidFill>
                    <a:schemeClr val="tx2">
                      <a:lumMod val="50000"/>
                    </a:schemeClr>
                  </a:solidFill>
                  <a:latin typeface="JasmineUPC" pitchFamily="18" charset="-34"/>
                  <a:cs typeface="JasmineUPC" pitchFamily="18" charset="-34"/>
                </a:rPr>
                <a:t>It </a:t>
              </a:r>
              <a:r>
                <a:rPr lang="en-US" sz="2000" b="1" dirty="0" smtClean="0">
                  <a:solidFill>
                    <a:schemeClr val="accent1">
                      <a:lumMod val="75000"/>
                    </a:schemeClr>
                  </a:solidFill>
                  <a:latin typeface="JasmineUPC" pitchFamily="18" charset="-34"/>
                  <a:cs typeface="JasmineUPC" pitchFamily="18" charset="-34"/>
                </a:rPr>
                <a:t>opens on the sea</a:t>
              </a:r>
              <a:r>
                <a:rPr lang="en-US" sz="2000" b="1" dirty="0" smtClean="0">
                  <a:solidFill>
                    <a:schemeClr val="tx2">
                      <a:lumMod val="50000"/>
                    </a:schemeClr>
                  </a:solidFill>
                  <a:latin typeface="JasmineUPC" pitchFamily="18" charset="-34"/>
                  <a:cs typeface="JasmineUPC" pitchFamily="18" charset="-34"/>
                </a:rPr>
                <a:t>. And lays on a vast area. “</a:t>
              </a:r>
              <a:r>
                <a:rPr lang="en-GB" sz="2000" b="1" dirty="0" smtClean="0">
                  <a:solidFill>
                    <a:schemeClr val="tx2">
                      <a:lumMod val="50000"/>
                    </a:schemeClr>
                  </a:solidFill>
                  <a:latin typeface="JasmineUPC" pitchFamily="18" charset="-34"/>
                  <a:cs typeface="JasmineUPC" pitchFamily="18" charset="-34"/>
                </a:rPr>
                <a:t>Minori” and “Conca dei Marini” have a very similar structure.</a:t>
              </a:r>
              <a:endParaRPr lang="en-US" sz="2000" b="1" dirty="0" smtClean="0">
                <a:solidFill>
                  <a:schemeClr val="tx2">
                    <a:lumMod val="50000"/>
                  </a:schemeClr>
                </a:solidFill>
                <a:latin typeface="JasmineUPC" pitchFamily="18" charset="-34"/>
                <a:cs typeface="JasmineUPC" pitchFamily="18" charset="-34"/>
              </a:endParaRPr>
            </a:p>
          </p:txBody>
        </p:sp>
        <p:pic>
          <p:nvPicPr>
            <p:cNvPr id="3078" name="Picture 6" descr="C:\Users\Utente\Desktop\Mamma.ppt\Amalfi Coast\Maiori - Lungomare d'inverno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79620" y="434695"/>
              <a:ext cx="2018422" cy="1512820"/>
            </a:xfrm>
            <a:prstGeom prst="flowChartMagneticDrum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" name="Rettangolo 7"/>
            <p:cNvSpPr/>
            <p:nvPr/>
          </p:nvSpPr>
          <p:spPr>
            <a:xfrm>
              <a:off x="3217871" y="2184110"/>
              <a:ext cx="1390680" cy="583138"/>
            </a:xfrm>
            <a:prstGeom prst="rect">
              <a:avLst/>
            </a:prstGeom>
          </p:spPr>
          <p:txBody>
            <a:bodyPr wrap="none">
              <a:prstTxWarp prst="textFadeUp">
                <a:avLst>
                  <a:gd name="adj" fmla="val 19885"/>
                </a:avLst>
              </a:prstTxWarp>
              <a:spAutoFit/>
            </a:bodyPr>
            <a:lstStyle/>
            <a:p>
              <a:r>
                <a:rPr lang="en-GB" sz="3600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Iskoola Pota" pitchFamily="34" charset="0"/>
                  <a:cs typeface="Iskoola Pota" pitchFamily="34" charset="0"/>
                </a:rPr>
                <a:t>Maiori</a:t>
              </a:r>
              <a:endParaRPr lang="it-IT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</p:grpSp>
      <p:grpSp>
        <p:nvGrpSpPr>
          <p:cNvPr id="21" name="Gruppo 20"/>
          <p:cNvGrpSpPr/>
          <p:nvPr/>
        </p:nvGrpSpPr>
        <p:grpSpPr>
          <a:xfrm>
            <a:off x="4644008" y="188640"/>
            <a:ext cx="4067945" cy="2110352"/>
            <a:chOff x="5061633" y="188640"/>
            <a:chExt cx="4141250" cy="2110352"/>
          </a:xfrm>
        </p:grpSpPr>
        <p:pic>
          <p:nvPicPr>
            <p:cNvPr id="3079" name="Picture 7" descr="C:\Users\Utente\Desktop\Mamma.ppt\Amalfi Coast\Erchie3w.jpg"/>
            <p:cNvPicPr>
              <a:picLocks noChangeAspect="1" noChangeArrowheads="1"/>
            </p:cNvPicPr>
            <p:nvPr/>
          </p:nvPicPr>
          <p:blipFill>
            <a:blip r:embed="rId6" cstate="print"/>
            <a:srcRect l="6741"/>
            <a:stretch>
              <a:fillRect/>
            </a:stretch>
          </p:blipFill>
          <p:spPr bwMode="auto">
            <a:xfrm>
              <a:off x="6967579" y="836712"/>
              <a:ext cx="2235304" cy="1462280"/>
            </a:xfrm>
            <a:prstGeom prst="flowChartMultidocumen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Rettangolo 2"/>
            <p:cNvSpPr/>
            <p:nvPr/>
          </p:nvSpPr>
          <p:spPr>
            <a:xfrm>
              <a:off x="7480717" y="188640"/>
              <a:ext cx="1392490" cy="553417"/>
            </a:xfrm>
            <a:prstGeom prst="rect">
              <a:avLst/>
            </a:prstGeom>
          </p:spPr>
          <p:txBody>
            <a:bodyPr wrap="none">
              <a:prstTxWarp prst="textDeflateBottom">
                <a:avLst/>
              </a:prstTxWarp>
              <a:spAutoFit/>
            </a:bodyPr>
            <a:lstStyle/>
            <a:p>
              <a:r>
                <a:rPr lang="en-GB" sz="4400" dirty="0" smtClean="0">
                  <a:ln w="18415" cmpd="sng">
                    <a:noFill/>
                    <a:prstDash val="solid"/>
                  </a:ln>
                  <a:solidFill>
                    <a:schemeClr val="bg2">
                      <a:lumMod val="25000"/>
                    </a:schemeClr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Iskoola Pota" pitchFamily="34" charset="0"/>
                  <a:cs typeface="Iskoola Pota" pitchFamily="34" charset="0"/>
                </a:rPr>
                <a:t>Erchie</a:t>
              </a:r>
              <a:endParaRPr lang="it-IT" sz="4400" dirty="0">
                <a:ln w="18415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" name="CasellaDiTesto 19"/>
            <p:cNvSpPr txBox="1"/>
            <p:nvPr/>
          </p:nvSpPr>
          <p:spPr>
            <a:xfrm>
              <a:off x="5061633" y="404664"/>
              <a:ext cx="1874803" cy="1631216"/>
            </a:xfrm>
            <a:prstGeom prst="rect">
              <a:avLst/>
            </a:prstGeom>
            <a:noFill/>
            <a:effectLst>
              <a:softEdge rad="127000"/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  <a:latin typeface="JasmineUPC" pitchFamily="18" charset="-34"/>
                  <a:cs typeface="JasmineUPC" pitchFamily="18" charset="-34"/>
                </a:rPr>
                <a:t>The houses overlook the </a:t>
              </a:r>
              <a:r>
                <a:rPr lang="en-US" sz="2000" b="1" dirty="0" smtClean="0">
                  <a:solidFill>
                    <a:srgbClr val="6B633D"/>
                  </a:solidFill>
                  <a:latin typeface="JasmineUPC" pitchFamily="18" charset="-34"/>
                  <a:cs typeface="JasmineUPC" pitchFamily="18" charset="-34"/>
                </a:rPr>
                <a:t>small beach </a:t>
              </a:r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  <a:latin typeface="JasmineUPC" pitchFamily="18" charset="-34"/>
                  <a:cs typeface="JasmineUPC" pitchFamily="18" charset="-34"/>
                </a:rPr>
                <a:t>and surround the church of the village. It is similar to “</a:t>
              </a:r>
              <a:r>
                <a:rPr lang="en-US" sz="2000" b="1" dirty="0" err="1" smtClean="0">
                  <a:solidFill>
                    <a:schemeClr val="bg2">
                      <a:lumMod val="10000"/>
                    </a:schemeClr>
                  </a:solidFill>
                  <a:latin typeface="JasmineUPC" pitchFamily="18" charset="-34"/>
                  <a:cs typeface="JasmineUPC" pitchFamily="18" charset="-34"/>
                </a:rPr>
                <a:t>Praiano</a:t>
              </a:r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  <a:latin typeface="JasmineUPC" pitchFamily="18" charset="-34"/>
                  <a:cs typeface="JasmineUPC" pitchFamily="18" charset="-34"/>
                </a:rPr>
                <a:t>”.</a:t>
              </a:r>
            </a:p>
          </p:txBody>
        </p:sp>
      </p:grpSp>
      <p:grpSp>
        <p:nvGrpSpPr>
          <p:cNvPr id="25" name="Gruppo 24"/>
          <p:cNvGrpSpPr/>
          <p:nvPr/>
        </p:nvGrpSpPr>
        <p:grpSpPr>
          <a:xfrm>
            <a:off x="179512" y="2780928"/>
            <a:ext cx="2304255" cy="3719069"/>
            <a:chOff x="179512" y="2924944"/>
            <a:chExt cx="2304255" cy="3719069"/>
          </a:xfrm>
        </p:grpSpPr>
        <p:grpSp>
          <p:nvGrpSpPr>
            <p:cNvPr id="23" name="Gruppo 22"/>
            <p:cNvGrpSpPr/>
            <p:nvPr/>
          </p:nvGrpSpPr>
          <p:grpSpPr>
            <a:xfrm>
              <a:off x="179512" y="2924944"/>
              <a:ext cx="2304255" cy="2207280"/>
              <a:chOff x="179512" y="2924944"/>
              <a:chExt cx="2304255" cy="2207280"/>
            </a:xfrm>
          </p:grpSpPr>
          <p:sp>
            <p:nvSpPr>
              <p:cNvPr id="6" name="Rettangolo 5"/>
              <p:cNvSpPr/>
              <p:nvPr/>
            </p:nvSpPr>
            <p:spPr>
              <a:xfrm>
                <a:off x="395536" y="2924944"/>
                <a:ext cx="1800199" cy="502315"/>
              </a:xfrm>
              <a:prstGeom prst="rect">
                <a:avLst/>
              </a:prstGeom>
            </p:spPr>
            <p:txBody>
              <a:bodyPr wrap="none">
                <a:prstTxWarp prst="textWave2">
                  <a:avLst>
                    <a:gd name="adj1" fmla="val 20000"/>
                    <a:gd name="adj2" fmla="val -451"/>
                  </a:avLst>
                </a:prstTxWarp>
                <a:spAutoFit/>
              </a:bodyPr>
              <a:lstStyle/>
              <a:p>
                <a:pPr algn="just"/>
                <a:r>
                  <a:rPr lang="en-GB" sz="3600" b="1" cap="all" dirty="0" smtClean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chemeClr val="accent4">
                            <a:shade val="20000"/>
                            <a:satMod val="245000"/>
                          </a:schemeClr>
                        </a:gs>
                        <a:gs pos="43000">
                          <a:schemeClr val="accent4">
                            <a:satMod val="255000"/>
                          </a:schemeClr>
                        </a:gs>
                        <a:gs pos="48000">
                          <a:schemeClr val="accent4">
                            <a:shade val="85000"/>
                            <a:satMod val="255000"/>
                          </a:schemeClr>
                        </a:gs>
                        <a:gs pos="100000">
                          <a:schemeClr val="accent4">
                            <a:shade val="20000"/>
                            <a:satMod val="245000"/>
                          </a:schemeClr>
                        </a:gs>
                      </a:gsLst>
                      <a:lin ang="5400000"/>
                    </a:gradFill>
                    <a:effectLst>
                      <a:reflection blurRad="12700" stA="28000" endPos="45000" dist="1000" dir="5400000" sy="-100000" algn="bl" rotWithShape="0"/>
                    </a:effectLst>
                    <a:latin typeface="Iskoola Pota" pitchFamily="34" charset="0"/>
                    <a:cs typeface="Iskoola Pota" pitchFamily="34" charset="0"/>
                  </a:rPr>
                  <a:t>Ravello</a:t>
                </a:r>
                <a:endParaRPr lang="it-IT" sz="36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endParaRPr>
              </a:p>
            </p:txBody>
          </p:sp>
          <p:sp>
            <p:nvSpPr>
              <p:cNvPr id="22" name="Rettangolo 21"/>
              <p:cNvSpPr/>
              <p:nvPr/>
            </p:nvSpPr>
            <p:spPr>
              <a:xfrm>
                <a:off x="179512" y="3501008"/>
                <a:ext cx="2304255" cy="16312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000" b="1" dirty="0" smtClean="0">
                    <a:solidFill>
                      <a:schemeClr val="accent4">
                        <a:lumMod val="50000"/>
                      </a:schemeClr>
                    </a:solidFill>
                    <a:latin typeface="JasmineUPC" pitchFamily="18" charset="-34"/>
                    <a:cs typeface="JasmineUPC" pitchFamily="18" charset="-34"/>
                  </a:rPr>
                  <a:t>The houses are disposed </a:t>
                </a:r>
                <a:r>
                  <a:rPr lang="en-US" sz="2000" b="1" dirty="0" smtClean="0">
                    <a:solidFill>
                      <a:schemeClr val="accent4">
                        <a:lumMod val="75000"/>
                      </a:schemeClr>
                    </a:solidFill>
                    <a:latin typeface="JasmineUPC" pitchFamily="18" charset="-34"/>
                    <a:cs typeface="JasmineUPC" pitchFamily="18" charset="-34"/>
                  </a:rPr>
                  <a:t>along the hill </a:t>
                </a:r>
                <a:r>
                  <a:rPr lang="en-US" sz="2000" b="1" dirty="0" smtClean="0">
                    <a:solidFill>
                      <a:schemeClr val="accent4">
                        <a:lumMod val="50000"/>
                      </a:schemeClr>
                    </a:solidFill>
                    <a:latin typeface="JasmineUPC" pitchFamily="18" charset="-34"/>
                    <a:cs typeface="JasmineUPC" pitchFamily="18" charset="-34"/>
                  </a:rPr>
                  <a:t>at different levels. The Cathedrals are the heart of this village. It is similar to “Scala”.</a:t>
                </a:r>
              </a:p>
            </p:txBody>
          </p:sp>
        </p:grpSp>
        <p:pic>
          <p:nvPicPr>
            <p:cNvPr id="3080" name="Picture 8" descr="C:\Users\Utente\Desktop\Mamma.ppt\Amalfi Coast\ravellobho.jpg"/>
            <p:cNvPicPr>
              <a:picLocks noChangeAspect="1" noChangeArrowheads="1"/>
            </p:cNvPicPr>
            <p:nvPr/>
          </p:nvPicPr>
          <p:blipFill>
            <a:blip r:embed="rId7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251520" y="5301208"/>
              <a:ext cx="2016224" cy="1342805"/>
            </a:xfrm>
            <a:prstGeom prst="flowChartDelay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38" name="Gruppo 37"/>
          <p:cNvGrpSpPr/>
          <p:nvPr/>
        </p:nvGrpSpPr>
        <p:grpSpPr>
          <a:xfrm>
            <a:off x="3059832" y="2564904"/>
            <a:ext cx="5832648" cy="1938992"/>
            <a:chOff x="3059832" y="2564904"/>
            <a:chExt cx="5832648" cy="1938992"/>
          </a:xfrm>
        </p:grpSpPr>
        <p:sp>
          <p:nvSpPr>
            <p:cNvPr id="30" name="CasellaDiTesto 29"/>
            <p:cNvSpPr txBox="1"/>
            <p:nvPr/>
          </p:nvSpPr>
          <p:spPr>
            <a:xfrm>
              <a:off x="3059832" y="2564904"/>
              <a:ext cx="1944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u="sng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Villa Cimbrone:</a:t>
              </a:r>
            </a:p>
          </p:txBody>
        </p:sp>
        <p:sp>
          <p:nvSpPr>
            <p:cNvPr id="32" name="CasellaDiTesto 31"/>
            <p:cNvSpPr txBox="1"/>
            <p:nvPr/>
          </p:nvSpPr>
          <p:spPr>
            <a:xfrm>
              <a:off x="4932040" y="2564904"/>
              <a:ext cx="396044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  <a:latin typeface="JasmineUPC" pitchFamily="18" charset="-34"/>
                  <a:cs typeface="JasmineUPC" pitchFamily="18" charset="-34"/>
                </a:rPr>
                <a:t>• The complex, made up by the main building and its centuries-old park, goes back to the 19</a:t>
              </a:r>
              <a:r>
                <a:rPr lang="en-US" sz="2000" b="1" baseline="30000" dirty="0" smtClean="0">
                  <a:solidFill>
                    <a:schemeClr val="bg2">
                      <a:lumMod val="10000"/>
                    </a:schemeClr>
                  </a:solidFill>
                  <a:latin typeface="JasmineUPC" pitchFamily="18" charset="-34"/>
                  <a:cs typeface="JasmineUPC" pitchFamily="18" charset="-34"/>
                </a:rPr>
                <a:t>th</a:t>
              </a:r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  <a:latin typeface="JasmineUPC" pitchFamily="18" charset="-34"/>
                  <a:cs typeface="JasmineUPC" pitchFamily="18" charset="-34"/>
                </a:rPr>
                <a:t> and 20</a:t>
              </a:r>
              <a:r>
                <a:rPr lang="en-US" sz="2000" b="1" baseline="30000" dirty="0" smtClean="0">
                  <a:solidFill>
                    <a:schemeClr val="bg2">
                      <a:lumMod val="10000"/>
                    </a:schemeClr>
                  </a:solidFill>
                  <a:latin typeface="JasmineUPC" pitchFamily="18" charset="-34"/>
                  <a:cs typeface="JasmineUPC" pitchFamily="18" charset="-34"/>
                </a:rPr>
                <a:t>th</a:t>
              </a:r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  <a:latin typeface="JasmineUPC" pitchFamily="18" charset="-34"/>
                  <a:cs typeface="JasmineUPC" pitchFamily="18" charset="-34"/>
                </a:rPr>
                <a:t> century. When the English esthetic Ernest W.Beckett bought it, reached the peak of its beauty: </a:t>
              </a:r>
              <a:r>
                <a:rPr lang="en-US" sz="2000" b="1" dirty="0" smtClean="0">
                  <a:solidFill>
                    <a:schemeClr val="accent4">
                      <a:lumMod val="75000"/>
                    </a:schemeClr>
                  </a:solidFill>
                  <a:latin typeface="JasmineUPC" pitchFamily="18" charset="-34"/>
                  <a:cs typeface="JasmineUPC" pitchFamily="18" charset="-34"/>
                </a:rPr>
                <a:t>gardens, fountains, statues and pavilions</a:t>
              </a:r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  <a:latin typeface="JasmineUPC" pitchFamily="18" charset="-34"/>
                  <a:cs typeface="JasmineUPC" pitchFamily="18" charset="-34"/>
                </a:rPr>
                <a:t> as a typical “villa romana”.</a:t>
              </a:r>
            </a:p>
          </p:txBody>
        </p:sp>
      </p:grpSp>
      <p:grpSp>
        <p:nvGrpSpPr>
          <p:cNvPr id="39" name="Gruppo 38"/>
          <p:cNvGrpSpPr/>
          <p:nvPr/>
        </p:nvGrpSpPr>
        <p:grpSpPr>
          <a:xfrm>
            <a:off x="2699792" y="4725144"/>
            <a:ext cx="6264696" cy="1991256"/>
            <a:chOff x="2699792" y="4725144"/>
            <a:chExt cx="6264696" cy="1991256"/>
          </a:xfrm>
        </p:grpSpPr>
        <p:sp>
          <p:nvSpPr>
            <p:cNvPr id="31" name="CasellaDiTesto 30"/>
            <p:cNvSpPr txBox="1"/>
            <p:nvPr/>
          </p:nvSpPr>
          <p:spPr>
            <a:xfrm>
              <a:off x="2699792" y="4725144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u="sng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Villa Rufolo:</a:t>
              </a:r>
              <a:endParaRPr lang="it-IT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33" name="Rettangolo 32"/>
            <p:cNvSpPr/>
            <p:nvPr/>
          </p:nvSpPr>
          <p:spPr>
            <a:xfrm>
              <a:off x="4716016" y="5085184"/>
              <a:ext cx="4248472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  <a:latin typeface="JasmineUPC" pitchFamily="18" charset="-34"/>
                  <a:cs typeface="JasmineUPC" pitchFamily="18" charset="-34"/>
                </a:rPr>
                <a:t>• Immersed in a verdant park of Mediterranean flora, the original structure dates back to the 13</a:t>
              </a:r>
              <a:r>
                <a:rPr lang="en-US" sz="2000" b="1" baseline="30000" dirty="0" smtClean="0">
                  <a:solidFill>
                    <a:schemeClr val="bg2">
                      <a:lumMod val="10000"/>
                    </a:schemeClr>
                  </a:solidFill>
                  <a:latin typeface="JasmineUPC" pitchFamily="18" charset="-34"/>
                  <a:cs typeface="JasmineUPC" pitchFamily="18" charset="-34"/>
                </a:rPr>
                <a:t>th</a:t>
              </a:r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  <a:latin typeface="JasmineUPC" pitchFamily="18" charset="-34"/>
                  <a:cs typeface="JasmineUPC" pitchFamily="18" charset="-34"/>
                </a:rPr>
                <a:t> century. The garden creates a highly evocative atmosphere thanks to the </a:t>
              </a:r>
              <a:r>
                <a:rPr lang="en-US" sz="2000" b="1" dirty="0" smtClean="0">
                  <a:solidFill>
                    <a:schemeClr val="accent4">
                      <a:lumMod val="75000"/>
                    </a:schemeClr>
                  </a:solidFill>
                  <a:latin typeface="JasmineUPC" pitchFamily="18" charset="-34"/>
                  <a:cs typeface="JasmineUPC" pitchFamily="18" charset="-34"/>
                </a:rPr>
                <a:t>lime trees, cypresses and cascades of flowers</a:t>
              </a:r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  <a:latin typeface="JasmineUPC" pitchFamily="18" charset="-34"/>
                  <a:cs typeface="JasmineUPC" pitchFamily="18" charset="-34"/>
                </a:rPr>
                <a:t>.</a:t>
              </a:r>
              <a:endParaRPr lang="it-IT" sz="2000" b="1" dirty="0" smtClean="0">
                <a:solidFill>
                  <a:schemeClr val="bg2">
                    <a:lumMod val="10000"/>
                  </a:schemeClr>
                </a:solidFill>
                <a:latin typeface="JasmineUPC" pitchFamily="18" charset="-34"/>
                <a:cs typeface="JasmineUPC" pitchFamily="18" charset="-34"/>
              </a:endParaRPr>
            </a:p>
          </p:txBody>
        </p:sp>
      </p:grpSp>
      <p:pic>
        <p:nvPicPr>
          <p:cNvPr id="3081" name="Picture 9" descr="C:\Users\Utente\Desktop\Mamma.ppt\Amalfi Coast\ravello-villa-cimbron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169393">
            <a:off x="2574044" y="3050291"/>
            <a:ext cx="2105564" cy="1577259"/>
          </a:xfrm>
          <a:prstGeom prst="teardrop">
            <a:avLst>
              <a:gd name="adj" fmla="val 26388"/>
            </a:avLst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83" name="Picture 11" descr="C:\Users\Utente\Desktop\Mamma.ppt\Amalfi Coast\rufol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55776" y="5229200"/>
            <a:ext cx="1944216" cy="1458162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84" name="Picture 12" descr="C:\Users\Utente\Desktop\Mamma.ppt\Amalfi Coast\Villa-Rufolo-Ravello.jpg"/>
          <p:cNvPicPr>
            <a:picLocks noChangeAspect="1" noChangeArrowheads="1"/>
          </p:cNvPicPr>
          <p:nvPr/>
        </p:nvPicPr>
        <p:blipFill>
          <a:blip r:embed="rId10" cstate="print"/>
          <a:srcRect t="18384"/>
          <a:stretch>
            <a:fillRect/>
          </a:stretch>
        </p:blipFill>
        <p:spPr bwMode="auto">
          <a:xfrm>
            <a:off x="2555776" y="5301208"/>
            <a:ext cx="2066047" cy="1278720"/>
          </a:xfrm>
          <a:prstGeom prst="bevel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3" presetClass="entr" presetSubtype="3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52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4000"/>
                            </p:stCondLst>
                            <p:childTnLst>
                              <p:par>
                                <p:cTn id="38" presetID="52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9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3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339752" y="1"/>
            <a:ext cx="446449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6000" b="1" dirty="0" smtClean="0">
                <a:ln w="11430"/>
                <a:solidFill>
                  <a:srgbClr val="66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Hotel </a:t>
            </a:r>
            <a:r>
              <a:rPr lang="it-IT" sz="6000" b="1" dirty="0" err="1" smtClean="0">
                <a:ln w="11430"/>
                <a:solidFill>
                  <a:srgbClr val="66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Palumbo</a:t>
            </a:r>
            <a:endParaRPr lang="it-IT" sz="6000" b="1" dirty="0">
              <a:ln w="11430"/>
              <a:solidFill>
                <a:srgbClr val="66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asmineUPC" pitchFamily="18" charset="-34"/>
              <a:cs typeface="JasmineUPC" pitchFamily="18" charset="-34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51520" y="1484784"/>
            <a:ext cx="44644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800" dirty="0" smtClean="0">
                <a:ln w="11430"/>
                <a:blipFill>
                  <a:blip r:embed="rId3"/>
                  <a:tile tx="0" ty="0" sx="100000" sy="100000" flip="none" algn="tl"/>
                </a:blip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• </a:t>
            </a:r>
            <a:r>
              <a:rPr lang="en-US" sz="2800" dirty="0" smtClean="0">
                <a:ln w="11430"/>
                <a:blipFill>
                  <a:blip r:embed="rId3"/>
                  <a:tile tx="0" ty="0" sx="100000" sy="100000" flip="none" algn="tl"/>
                </a:blip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The “</a:t>
            </a:r>
            <a:r>
              <a:rPr lang="en-US" sz="2800" dirty="0" err="1" smtClean="0">
                <a:ln w="11430"/>
                <a:blipFill>
                  <a:blip r:embed="rId3"/>
                  <a:tile tx="0" ty="0" sx="100000" sy="100000" flip="none" algn="tl"/>
                </a:blip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Confalone</a:t>
            </a:r>
            <a:r>
              <a:rPr lang="en-US" sz="2800" dirty="0" smtClean="0">
                <a:ln w="11430"/>
                <a:blipFill>
                  <a:blip r:embed="rId3"/>
                  <a:tile tx="0" ty="0" sx="100000" sy="100000" flip="none" algn="tl"/>
                </a:blip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” Palace dates back to the 12th century. The architecture has both Arab and Eastern influences.</a:t>
            </a:r>
          </a:p>
        </p:txBody>
      </p:sp>
      <p:sp>
        <p:nvSpPr>
          <p:cNvPr id="4" name="Rettangolo 3"/>
          <p:cNvSpPr/>
          <p:nvPr/>
        </p:nvSpPr>
        <p:spPr>
          <a:xfrm>
            <a:off x="5508104" y="1539949"/>
            <a:ext cx="33843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800" dirty="0" smtClean="0">
                <a:ln w="11430"/>
                <a:blipFill>
                  <a:blip r:embed="rId3"/>
                  <a:tile tx="0" ty="0" sx="100000" sy="100000" flip="none" algn="tl"/>
                </a:blip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• Inside, there are gothic arches that support ancient marble columns. </a:t>
            </a:r>
            <a:endParaRPr lang="en-US" sz="2800" dirty="0" smtClean="0">
              <a:ln w="11430"/>
              <a:blipFill>
                <a:blip r:embed="rId3"/>
                <a:tile tx="0" ty="0" sx="100000" sy="100000" flip="none" algn="tl"/>
              </a:blipFill>
              <a:effectLst>
                <a:glow rad="101600">
                  <a:schemeClr val="tx1">
                    <a:alpha val="6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asmineUPC" pitchFamily="18" charset="-34"/>
              <a:cs typeface="JasmineUPC" pitchFamily="18" charset="-34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436096" y="2834933"/>
            <a:ext cx="3600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800" dirty="0" smtClean="0">
                <a:ln w="11430"/>
                <a:blipFill>
                  <a:blip r:embed="rId3"/>
                  <a:tile tx="0" ty="0" sx="100000" sy="100000" flip="none" algn="tl"/>
                </a:blip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• Outside, creepers surround the rooms.</a:t>
            </a:r>
            <a:endParaRPr lang="en-US" sz="2800" dirty="0" smtClean="0">
              <a:ln w="11430"/>
              <a:blipFill>
                <a:blip r:embed="rId3"/>
                <a:tile tx="0" ty="0" sx="100000" sy="100000" flip="none" algn="tl"/>
              </a:blipFill>
              <a:effectLst>
                <a:glow rad="101600">
                  <a:schemeClr val="tx1">
                    <a:alpha val="6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asmineUPC" pitchFamily="18" charset="-34"/>
              <a:cs typeface="JasmineUPC" pitchFamily="18" charset="-34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915816" y="3416801"/>
            <a:ext cx="23762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800" dirty="0" smtClean="0">
                <a:ln w="11430"/>
                <a:blipFill>
                  <a:blip r:embed="rId3"/>
                  <a:tile tx="0" ty="0" sx="100000" sy="100000" flip="none" algn="tl"/>
                </a:blip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• The restaurant is situated in a room of the 18th century with vaults decorated with frescoes and antique earthenware tiles. </a:t>
            </a:r>
            <a:endParaRPr lang="en-US" sz="2800" dirty="0" smtClean="0">
              <a:ln w="11430"/>
              <a:blipFill>
                <a:blip r:embed="rId3"/>
                <a:tile tx="0" ty="0" sx="100000" sy="100000" flip="none" algn="tl"/>
              </a:blipFill>
              <a:effectLst>
                <a:glow rad="101600">
                  <a:schemeClr val="tx1">
                    <a:alpha val="6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asmineUPC" pitchFamily="18" charset="-34"/>
              <a:cs typeface="JasmineUPC" pitchFamily="18" charset="-34"/>
            </a:endParaRPr>
          </a:p>
        </p:txBody>
      </p:sp>
      <p:pic>
        <p:nvPicPr>
          <p:cNvPr id="6147" name="Picture 3" descr="C:\Users\Utente\Desktop\Mamma.ppt\Amalfi Coast\14237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l="7895" r="5263"/>
          <a:stretch>
            <a:fillRect/>
          </a:stretch>
        </p:blipFill>
        <p:spPr bwMode="auto">
          <a:xfrm>
            <a:off x="323528" y="3501008"/>
            <a:ext cx="2376264" cy="2756826"/>
          </a:xfrm>
          <a:prstGeom prst="rect">
            <a:avLst/>
          </a:prstGeom>
          <a:noFill/>
        </p:spPr>
      </p:pic>
      <p:sp>
        <p:nvSpPr>
          <p:cNvPr id="10" name="CasellaDiTesto 9"/>
          <p:cNvSpPr txBox="1"/>
          <p:nvPr/>
        </p:nvSpPr>
        <p:spPr>
          <a:xfrm>
            <a:off x="4644008" y="548680"/>
            <a:ext cx="2600672" cy="828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4800" b="1" dirty="0" err="1" smtClean="0">
                <a:ln w="11430"/>
                <a:solidFill>
                  <a:srgbClr val="CC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Ravello</a:t>
            </a:r>
            <a:endParaRPr lang="it-IT" sz="4800" b="1" dirty="0">
              <a:ln w="11430"/>
              <a:solidFill>
                <a:srgbClr val="CC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asmineUPC" pitchFamily="18" charset="-34"/>
              <a:cs typeface="JasmineUPC" pitchFamily="18" charset="-34"/>
            </a:endParaRPr>
          </a:p>
        </p:txBody>
      </p:sp>
      <p:pic>
        <p:nvPicPr>
          <p:cNvPr id="6146" name="Picture 2" descr="C:\Users\Utente\Desktop\Mamma.ppt\Amalfi Coast\hotel-palumbo-ravello_030320091515574300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5724128" y="4077072"/>
            <a:ext cx="3096344" cy="2318657"/>
          </a:xfrm>
          <a:prstGeom prst="rect">
            <a:avLst/>
          </a:prstGeom>
          <a:noFill/>
        </p:spPr>
      </p:pic>
      <p:pic>
        <p:nvPicPr>
          <p:cNvPr id="6148" name="Picture 4" descr="C:\Users\Utente\Desktop\Mamma.ppt\Amalfi Coast\Decorazione r56ehgrfe.jpg"/>
          <p:cNvPicPr>
            <a:picLocks noChangeAspect="1" noChangeArrowheads="1"/>
          </p:cNvPicPr>
          <p:nvPr/>
        </p:nvPicPr>
        <p:blipFill>
          <a:blip r:embed="rId6" cstate="print"/>
          <a:srcRect l="4348" r="4348"/>
          <a:stretch>
            <a:fillRect/>
          </a:stretch>
        </p:blipFill>
        <p:spPr bwMode="auto">
          <a:xfrm>
            <a:off x="5652120" y="4195370"/>
            <a:ext cx="3334283" cy="182591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5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650"/>
                            </p:stCondLst>
                            <p:childTnLst>
                              <p:par>
                                <p:cTn id="40" presetID="6" presetClass="entr" presetSubtype="16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150"/>
                            </p:stCondLst>
                            <p:childTnLst>
                              <p:par>
                                <p:cTn id="44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650"/>
                            </p:stCondLst>
                            <p:childTnLst>
                              <p:par>
                                <p:cTn id="48" presetID="16" presetClass="entr" presetSubtype="2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Utente\Desktop\Mamma.ppt\Napoli\napoli_mappa.gi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88224" y="4653136"/>
            <a:ext cx="2399287" cy="20274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uppo 9"/>
          <p:cNvGrpSpPr/>
          <p:nvPr/>
        </p:nvGrpSpPr>
        <p:grpSpPr>
          <a:xfrm>
            <a:off x="3995936" y="3140968"/>
            <a:ext cx="4798307" cy="3109633"/>
            <a:chOff x="323528" y="1628800"/>
            <a:chExt cx="4798307" cy="3109633"/>
          </a:xfrm>
        </p:grpSpPr>
        <p:pic>
          <p:nvPicPr>
            <p:cNvPr id="2053" name="Picture 5" descr="C:\Users\Utente\Desktop\Mamma.ppt\Napoli\napoli_mappafisica.jpg"/>
            <p:cNvPicPr>
              <a:picLocks noChangeAspect="1" noChangeArrowheads="1"/>
            </p:cNvPicPr>
            <p:nvPr/>
          </p:nvPicPr>
          <p:blipFill>
            <a:blip r:embed="rId5" cstate="print">
              <a:grayscl/>
            </a:blip>
            <a:srcRect/>
            <a:stretch>
              <a:fillRect/>
            </a:stretch>
          </p:blipFill>
          <p:spPr bwMode="auto">
            <a:xfrm>
              <a:off x="323528" y="1628800"/>
              <a:ext cx="4798307" cy="3109633"/>
            </a:xfrm>
            <a:prstGeom prst="roundRect">
              <a:avLst>
                <a:gd name="adj" fmla="val 40771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9" name="Rettangolo arrotondato 8"/>
            <p:cNvSpPr/>
            <p:nvPr/>
          </p:nvSpPr>
          <p:spPr>
            <a:xfrm>
              <a:off x="2339752" y="2348880"/>
              <a:ext cx="432048" cy="288032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E79B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" name="Rettangolo 2"/>
          <p:cNvSpPr/>
          <p:nvPr/>
        </p:nvSpPr>
        <p:spPr>
          <a:xfrm>
            <a:off x="2987824" y="1268760"/>
            <a:ext cx="3187676" cy="1008112"/>
          </a:xfrm>
          <a:prstGeom prst="rect">
            <a:avLst/>
          </a:prstGeom>
          <a:noFill/>
        </p:spPr>
        <p:txBody>
          <a:bodyPr wrap="none">
            <a:prstTxWarp prst="textArchDown">
              <a:avLst>
                <a:gd name="adj" fmla="val 517321"/>
              </a:avLst>
            </a:prstTxWarp>
            <a:spAutoFit/>
          </a:bodyPr>
          <a:lstStyle/>
          <a:p>
            <a:r>
              <a:rPr lang="en-GB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skoola Pota" pitchFamily="34" charset="0"/>
                <a:cs typeface="Iskoola Pota" pitchFamily="34" charset="0"/>
              </a:rPr>
              <a:t>Naples</a:t>
            </a:r>
            <a:endParaRPr lang="it-IT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000000"/>
                  </a:gs>
                  <a:gs pos="20000">
                    <a:srgbClr val="000040"/>
                  </a:gs>
                  <a:gs pos="50000">
                    <a:srgbClr val="400040"/>
                  </a:gs>
                  <a:gs pos="75000">
                    <a:srgbClr val="8F0040"/>
                  </a:gs>
                  <a:gs pos="89999">
                    <a:srgbClr val="F27300"/>
                  </a:gs>
                  <a:gs pos="100000">
                    <a:srgbClr val="FFBF00"/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51520" y="188640"/>
            <a:ext cx="8640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n w="11430"/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Back to urban structure, during ducal age residential areas were divided in </a:t>
            </a:r>
          </a:p>
          <a:p>
            <a:pPr algn="ctr"/>
            <a:r>
              <a:rPr lang="en-US" sz="2800" dirty="0" smtClean="0">
                <a:ln w="11430"/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smaller units called “</a:t>
            </a:r>
            <a:r>
              <a:rPr lang="en-US" sz="2800" dirty="0" err="1" smtClean="0">
                <a:ln w="11430"/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Rioni</a:t>
            </a:r>
            <a:r>
              <a:rPr lang="en-US" sz="2800" dirty="0" smtClean="0">
                <a:ln w="11430"/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” (districts). These are typical of Naples.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4860032" y="3501008"/>
            <a:ext cx="31683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n w="11430"/>
                <a:solidFill>
                  <a:srgbClr val="C57177"/>
                </a:solidFill>
                <a:effectLst>
                  <a:glow rad="228600">
                    <a:srgbClr val="23022C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Naples, capital of the south for more than 600 years, remains the heart of this formidable area.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323528" y="3429000"/>
            <a:ext cx="33843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n w="11430"/>
                <a:solidFill>
                  <a:srgbClr val="C57177"/>
                </a:solidFill>
                <a:effectLst>
                  <a:glow rad="228600">
                    <a:srgbClr val="23022C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Origins: They are lost in time and charming legends-9th century BC when the Greeks colonised the Gulf.</a:t>
            </a:r>
          </a:p>
          <a:p>
            <a:pPr algn="just"/>
            <a:r>
              <a:rPr lang="en-US" sz="2800" dirty="0" smtClean="0">
                <a:ln w="11430"/>
                <a:solidFill>
                  <a:srgbClr val="C57177"/>
                </a:solidFill>
                <a:effectLst>
                  <a:glow rad="228600">
                    <a:srgbClr val="23022C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Before Italy was unified, Naples was under the Bourbons.</a:t>
            </a:r>
          </a:p>
        </p:txBody>
      </p:sp>
      <p:pic>
        <p:nvPicPr>
          <p:cNvPr id="13" name="'A città 'e Pulecenella   Testo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532440" y="188640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3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500"/>
                            </p:stCondLst>
                            <p:childTnLst>
                              <p:par>
                                <p:cTn id="32" presetID="35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500"/>
                            </p:stCondLst>
                            <p:childTnLst>
                              <p:par>
                                <p:cTn id="3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  <p:bldP spid="7" grpId="0"/>
      <p:bldP spid="12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483768" y="0"/>
            <a:ext cx="414568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600" b="1" cap="small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asmineUPC" pitchFamily="18" charset="-34"/>
                <a:cs typeface="JasmineUPC" pitchFamily="18" charset="-34"/>
              </a:rPr>
              <a:t>“</a:t>
            </a:r>
            <a:r>
              <a:rPr lang="en-GB" sz="6600" b="1" cap="small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asmineUPC" pitchFamily="18" charset="-34"/>
                <a:cs typeface="JasmineUPC" pitchFamily="18" charset="-34"/>
              </a:rPr>
              <a:t>Rione</a:t>
            </a:r>
            <a:r>
              <a:rPr lang="en-GB" sz="6600" b="1" cap="small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asmineUPC" pitchFamily="18" charset="-34"/>
                <a:cs typeface="JasmineUPC" pitchFamily="18" charset="-34"/>
              </a:rPr>
              <a:t> </a:t>
            </a:r>
            <a:r>
              <a:rPr lang="en-GB" sz="6600" b="1" cap="small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asmineUPC" pitchFamily="18" charset="-34"/>
                <a:cs typeface="JasmineUPC" pitchFamily="18" charset="-34"/>
              </a:rPr>
              <a:t>Sanità</a:t>
            </a:r>
            <a:r>
              <a:rPr lang="en-GB" sz="6600" b="1" cap="small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asmineUPC" pitchFamily="18" charset="-34"/>
                <a:cs typeface="JasmineUPC" pitchFamily="18" charset="-34"/>
              </a:rPr>
              <a:t>”</a:t>
            </a:r>
            <a:endParaRPr lang="it-IT" sz="6600" b="1" cap="small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asmineUPC" pitchFamily="18" charset="-34"/>
              <a:cs typeface="JasmineUPC" pitchFamily="18" charset="-34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79512" y="1268760"/>
            <a:ext cx="64087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n w="11430"/>
                <a:gradFill flip="none" rotWithShape="1">
                  <a:gsLst>
                    <a:gs pos="0">
                      <a:srgbClr val="FF6600">
                        <a:shade val="30000"/>
                        <a:satMod val="115000"/>
                      </a:srgbClr>
                    </a:gs>
                    <a:gs pos="50000">
                      <a:srgbClr val="FF6600">
                        <a:shade val="67500"/>
                        <a:satMod val="115000"/>
                      </a:srgbClr>
                    </a:gs>
                    <a:gs pos="100000">
                      <a:srgbClr val="FF66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In “</a:t>
            </a:r>
            <a:r>
              <a:rPr lang="en-US" sz="2800" dirty="0" err="1" smtClean="0">
                <a:ln w="11430"/>
                <a:gradFill flip="none" rotWithShape="1">
                  <a:gsLst>
                    <a:gs pos="0">
                      <a:srgbClr val="FF6600">
                        <a:shade val="30000"/>
                        <a:satMod val="115000"/>
                      </a:srgbClr>
                    </a:gs>
                    <a:gs pos="50000">
                      <a:srgbClr val="FF6600">
                        <a:shade val="67500"/>
                        <a:satMod val="115000"/>
                      </a:srgbClr>
                    </a:gs>
                    <a:gs pos="100000">
                      <a:srgbClr val="FF66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Rione</a:t>
            </a:r>
            <a:r>
              <a:rPr lang="en-US" sz="2800" dirty="0" smtClean="0">
                <a:ln w="11430"/>
                <a:gradFill flip="none" rotWithShape="1">
                  <a:gsLst>
                    <a:gs pos="0">
                      <a:srgbClr val="FF6600">
                        <a:shade val="30000"/>
                        <a:satMod val="115000"/>
                      </a:srgbClr>
                    </a:gs>
                    <a:gs pos="50000">
                      <a:srgbClr val="FF6600">
                        <a:shade val="67500"/>
                        <a:satMod val="115000"/>
                      </a:srgbClr>
                    </a:gs>
                    <a:gs pos="100000">
                      <a:srgbClr val="FF66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 </a:t>
            </a:r>
            <a:r>
              <a:rPr lang="en-US" sz="2800" dirty="0" err="1" smtClean="0">
                <a:ln w="11430"/>
                <a:gradFill flip="none" rotWithShape="1">
                  <a:gsLst>
                    <a:gs pos="0">
                      <a:srgbClr val="FF6600">
                        <a:shade val="30000"/>
                        <a:satMod val="115000"/>
                      </a:srgbClr>
                    </a:gs>
                    <a:gs pos="50000">
                      <a:srgbClr val="FF6600">
                        <a:shade val="67500"/>
                        <a:satMod val="115000"/>
                      </a:srgbClr>
                    </a:gs>
                    <a:gs pos="100000">
                      <a:srgbClr val="FF66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Sanità</a:t>
            </a:r>
            <a:r>
              <a:rPr lang="en-US" sz="2800" dirty="0" smtClean="0">
                <a:ln w="11430"/>
                <a:gradFill flip="none" rotWithShape="1">
                  <a:gsLst>
                    <a:gs pos="0">
                      <a:srgbClr val="FF6600">
                        <a:shade val="30000"/>
                        <a:satMod val="115000"/>
                      </a:srgbClr>
                    </a:gs>
                    <a:gs pos="50000">
                      <a:srgbClr val="FF6600">
                        <a:shade val="67500"/>
                        <a:satMod val="115000"/>
                      </a:srgbClr>
                    </a:gs>
                    <a:gs pos="100000">
                      <a:srgbClr val="FF66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” (</a:t>
            </a:r>
            <a:r>
              <a:rPr lang="it-IT" sz="2800" dirty="0" err="1" smtClean="0">
                <a:ln w="11430"/>
                <a:gradFill flip="none" rotWithShape="1">
                  <a:gsLst>
                    <a:gs pos="0">
                      <a:srgbClr val="FF6600">
                        <a:shade val="30000"/>
                        <a:satMod val="115000"/>
                      </a:srgbClr>
                    </a:gs>
                    <a:gs pos="50000">
                      <a:srgbClr val="FF6600">
                        <a:shade val="67500"/>
                        <a:satMod val="115000"/>
                      </a:srgbClr>
                    </a:gs>
                    <a:gs pos="100000">
                      <a:srgbClr val="FF66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literally</a:t>
            </a:r>
            <a:r>
              <a:rPr lang="it-IT" sz="2800" dirty="0" smtClean="0">
                <a:ln w="11430"/>
                <a:gradFill flip="none" rotWithShape="1">
                  <a:gsLst>
                    <a:gs pos="0">
                      <a:srgbClr val="FF6600">
                        <a:shade val="30000"/>
                        <a:satMod val="115000"/>
                      </a:srgbClr>
                    </a:gs>
                    <a:gs pos="50000">
                      <a:srgbClr val="FF6600">
                        <a:shade val="67500"/>
                        <a:satMod val="115000"/>
                      </a:srgbClr>
                    </a:gs>
                    <a:gs pos="100000">
                      <a:srgbClr val="FF66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 "</a:t>
            </a:r>
            <a:r>
              <a:rPr lang="it-IT" sz="2800" dirty="0" err="1" smtClean="0">
                <a:ln w="11430"/>
                <a:gradFill flip="none" rotWithShape="1">
                  <a:gsLst>
                    <a:gs pos="0">
                      <a:srgbClr val="FF6600">
                        <a:shade val="30000"/>
                        <a:satMod val="115000"/>
                      </a:srgbClr>
                    </a:gs>
                    <a:gs pos="50000">
                      <a:srgbClr val="FF6600">
                        <a:shade val="67500"/>
                        <a:satMod val="115000"/>
                      </a:srgbClr>
                    </a:gs>
                    <a:gs pos="100000">
                      <a:srgbClr val="FF66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Health</a:t>
            </a:r>
            <a:r>
              <a:rPr lang="it-IT" sz="2800" dirty="0" smtClean="0">
                <a:ln w="11430"/>
                <a:gradFill flip="none" rotWithShape="1">
                  <a:gsLst>
                    <a:gs pos="0">
                      <a:srgbClr val="FF6600">
                        <a:shade val="30000"/>
                        <a:satMod val="115000"/>
                      </a:srgbClr>
                    </a:gs>
                    <a:gs pos="50000">
                      <a:srgbClr val="FF6600">
                        <a:shade val="67500"/>
                        <a:satMod val="115000"/>
                      </a:srgbClr>
                    </a:gs>
                    <a:gs pos="100000">
                      <a:srgbClr val="FF66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 </a:t>
            </a:r>
            <a:r>
              <a:rPr lang="it-IT" sz="2800" dirty="0" err="1" smtClean="0">
                <a:ln w="11430"/>
                <a:gradFill flip="none" rotWithShape="1">
                  <a:gsLst>
                    <a:gs pos="0">
                      <a:srgbClr val="FF6600">
                        <a:shade val="30000"/>
                        <a:satMod val="115000"/>
                      </a:srgbClr>
                    </a:gs>
                    <a:gs pos="50000">
                      <a:srgbClr val="FF6600">
                        <a:shade val="67500"/>
                        <a:satMod val="115000"/>
                      </a:srgbClr>
                    </a:gs>
                    <a:gs pos="100000">
                      <a:srgbClr val="FF66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Alley</a:t>
            </a:r>
            <a:r>
              <a:rPr lang="it-IT" sz="2800" dirty="0" smtClean="0">
                <a:ln w="11430"/>
                <a:gradFill flip="none" rotWithShape="1">
                  <a:gsLst>
                    <a:gs pos="0">
                      <a:srgbClr val="FF6600">
                        <a:shade val="30000"/>
                        <a:satMod val="115000"/>
                      </a:srgbClr>
                    </a:gs>
                    <a:gs pos="50000">
                      <a:srgbClr val="FF6600">
                        <a:shade val="67500"/>
                        <a:satMod val="115000"/>
                      </a:srgbClr>
                    </a:gs>
                    <a:gs pos="100000">
                      <a:srgbClr val="FF66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“) </a:t>
            </a:r>
            <a:r>
              <a:rPr lang="en-US" sz="2800" dirty="0" smtClean="0">
                <a:ln w="11430"/>
                <a:gradFill flip="none" rotWithShape="1">
                  <a:gsLst>
                    <a:gs pos="0">
                      <a:srgbClr val="FF6600">
                        <a:shade val="30000"/>
                        <a:satMod val="115000"/>
                      </a:srgbClr>
                    </a:gs>
                    <a:gs pos="50000">
                      <a:srgbClr val="FF6600">
                        <a:shade val="67500"/>
                        <a:satMod val="115000"/>
                      </a:srgbClr>
                    </a:gs>
                    <a:gs pos="100000">
                      <a:srgbClr val="FF66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is a famous neighborhood in Naples. </a:t>
            </a:r>
          </a:p>
        </p:txBody>
      </p:sp>
      <p:pic>
        <p:nvPicPr>
          <p:cNvPr id="5129" name="Picture 9" descr="C:\Users\Utente\Desktop\Mamma.ppt\Napoli\Napoli4_640x480.jpg"/>
          <p:cNvPicPr>
            <a:picLocks noChangeAspect="1" noChangeArrowheads="1"/>
          </p:cNvPicPr>
          <p:nvPr/>
        </p:nvPicPr>
        <p:blipFill>
          <a:blip r:embed="rId3" cstate="print"/>
          <a:srcRect l="24893" r="24314"/>
          <a:stretch>
            <a:fillRect/>
          </a:stretch>
        </p:blipFill>
        <p:spPr bwMode="auto">
          <a:xfrm>
            <a:off x="6732240" y="1052736"/>
            <a:ext cx="2088231" cy="3083440"/>
          </a:xfrm>
          <a:prstGeom prst="flowChartOnlineStorag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ttangolo 10"/>
          <p:cNvSpPr/>
          <p:nvPr/>
        </p:nvSpPr>
        <p:spPr>
          <a:xfrm>
            <a:off x="3347864" y="3933056"/>
            <a:ext cx="23042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n w="11430"/>
                <a:gradFill flip="none" rotWithShape="1">
                  <a:gsLst>
                    <a:gs pos="0">
                      <a:srgbClr val="FFCC66">
                        <a:shade val="30000"/>
                        <a:satMod val="115000"/>
                      </a:srgbClr>
                    </a:gs>
                    <a:gs pos="50000">
                      <a:srgbClr val="FFCC66">
                        <a:shade val="67500"/>
                        <a:satMod val="115000"/>
                      </a:srgbClr>
                    </a:gs>
                    <a:gs pos="100000">
                      <a:srgbClr val="FFCC66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You will find yourself in its bustling  narrow alleys. It bursts with colours, music, sights and scenes of everyday life.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179512" y="2620069"/>
            <a:ext cx="62646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cap="small" dirty="0" smtClean="0">
                <a:ln w="11430"/>
                <a:gradFill flip="none" rotWithShape="1">
                  <a:gsLst>
                    <a:gs pos="0">
                      <a:srgbClr val="CC6600">
                        <a:shade val="30000"/>
                        <a:satMod val="115000"/>
                      </a:srgbClr>
                    </a:gs>
                    <a:gs pos="50000">
                      <a:srgbClr val="CC6600">
                        <a:shade val="67500"/>
                        <a:satMod val="115000"/>
                      </a:srgbClr>
                    </a:gs>
                    <a:gs pos="100000">
                      <a:srgbClr val="CC6600">
                        <a:shade val="100000"/>
                        <a:satMod val="11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History: </a:t>
            </a:r>
            <a:r>
              <a:rPr lang="en-US" sz="2800" dirty="0" smtClean="0">
                <a:ln w="11430"/>
                <a:gradFill flip="none" rotWithShape="1">
                  <a:gsLst>
                    <a:gs pos="0">
                      <a:srgbClr val="CC6600">
                        <a:shade val="30000"/>
                        <a:satMod val="115000"/>
                      </a:srgbClr>
                    </a:gs>
                    <a:gs pos="50000">
                      <a:srgbClr val="CC6600">
                        <a:shade val="67500"/>
                        <a:satMod val="115000"/>
                      </a:srgbClr>
                    </a:gs>
                    <a:gs pos="100000">
                      <a:srgbClr val="CC6600">
                        <a:shade val="100000"/>
                        <a:satMod val="11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The settlement in </a:t>
            </a:r>
            <a:r>
              <a:rPr lang="en-US" sz="2800" dirty="0" err="1" smtClean="0">
                <a:ln w="11430"/>
                <a:gradFill flip="none" rotWithShape="1">
                  <a:gsLst>
                    <a:gs pos="0">
                      <a:srgbClr val="CC6600">
                        <a:shade val="30000"/>
                        <a:satMod val="115000"/>
                      </a:srgbClr>
                    </a:gs>
                    <a:gs pos="50000">
                      <a:srgbClr val="CC6600">
                        <a:shade val="67500"/>
                        <a:satMod val="115000"/>
                      </a:srgbClr>
                    </a:gs>
                    <a:gs pos="100000">
                      <a:srgbClr val="CC6600">
                        <a:shade val="100000"/>
                        <a:satMod val="11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Rione</a:t>
            </a:r>
            <a:r>
              <a:rPr lang="en-US" sz="2800" dirty="0" smtClean="0">
                <a:ln w="11430"/>
                <a:gradFill flip="none" rotWithShape="1">
                  <a:gsLst>
                    <a:gs pos="0">
                      <a:srgbClr val="CC6600">
                        <a:shade val="30000"/>
                        <a:satMod val="115000"/>
                      </a:srgbClr>
                    </a:gs>
                    <a:gs pos="50000">
                      <a:srgbClr val="CC6600">
                        <a:shade val="67500"/>
                        <a:satMod val="115000"/>
                      </a:srgbClr>
                    </a:gs>
                    <a:gs pos="100000">
                      <a:srgbClr val="CC6600">
                        <a:shade val="100000"/>
                        <a:satMod val="11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 </a:t>
            </a:r>
            <a:r>
              <a:rPr lang="en-US" sz="2800" dirty="0" err="1" smtClean="0">
                <a:ln w="11430"/>
                <a:gradFill flip="none" rotWithShape="1">
                  <a:gsLst>
                    <a:gs pos="0">
                      <a:srgbClr val="CC6600">
                        <a:shade val="30000"/>
                        <a:satMod val="115000"/>
                      </a:srgbClr>
                    </a:gs>
                    <a:gs pos="50000">
                      <a:srgbClr val="CC6600">
                        <a:shade val="67500"/>
                        <a:satMod val="115000"/>
                      </a:srgbClr>
                    </a:gs>
                    <a:gs pos="100000">
                      <a:srgbClr val="CC6600">
                        <a:shade val="100000"/>
                        <a:satMod val="11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Sanità</a:t>
            </a:r>
            <a:r>
              <a:rPr lang="en-US" sz="2800" dirty="0" smtClean="0">
                <a:ln w="11430"/>
                <a:gradFill flip="none" rotWithShape="1">
                  <a:gsLst>
                    <a:gs pos="0">
                      <a:srgbClr val="CC6600">
                        <a:shade val="30000"/>
                        <a:satMod val="115000"/>
                      </a:srgbClr>
                    </a:gs>
                    <a:gs pos="50000">
                      <a:srgbClr val="CC6600">
                        <a:shade val="67500"/>
                        <a:satMod val="115000"/>
                      </a:srgbClr>
                    </a:gs>
                    <a:gs pos="100000">
                      <a:srgbClr val="CC6600">
                        <a:shade val="100000"/>
                        <a:satMod val="11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 was originally established as a home for noble and rich families of Naples' aristocracy.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179512" y="2132856"/>
            <a:ext cx="54697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cap="small" dirty="0" smtClean="0">
                <a:ln w="11430"/>
                <a:gradFill flip="none" rotWithShape="1">
                  <a:gsLst>
                    <a:gs pos="0">
                      <a:srgbClr val="996600">
                        <a:shade val="30000"/>
                        <a:satMod val="115000"/>
                      </a:srgbClr>
                    </a:gs>
                    <a:gs pos="50000">
                      <a:srgbClr val="996600">
                        <a:shade val="67500"/>
                        <a:satMod val="115000"/>
                      </a:srgbClr>
                    </a:gs>
                    <a:gs pos="100000">
                      <a:srgbClr val="9966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Where: </a:t>
            </a:r>
            <a:r>
              <a:rPr lang="en-US" sz="2800" dirty="0" smtClean="0">
                <a:ln w="11430"/>
                <a:gradFill flip="none" rotWithShape="1">
                  <a:gsLst>
                    <a:gs pos="0">
                      <a:srgbClr val="996600">
                        <a:shade val="30000"/>
                        <a:satMod val="115000"/>
                      </a:srgbClr>
                    </a:gs>
                    <a:gs pos="50000">
                      <a:srgbClr val="996600">
                        <a:shade val="67500"/>
                        <a:satMod val="115000"/>
                      </a:srgbClr>
                    </a:gs>
                    <a:gs pos="100000">
                      <a:srgbClr val="9966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It is located north of Naples' historical centre.</a:t>
            </a:r>
          </a:p>
        </p:txBody>
      </p:sp>
      <p:pic>
        <p:nvPicPr>
          <p:cNvPr id="5131" name="Picture 11" descr="C:\Users\Utente\Desktop\Mamma.ppt\Napoli\rione-sanit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6024" y="3977486"/>
            <a:ext cx="2699792" cy="2691873"/>
          </a:xfrm>
          <a:prstGeom prst="heptagon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32" name="Picture 12" descr="C:\Users\Utente\Desktop\Mamma.ppt\Napoli\ponte rione sanità.jpg"/>
          <p:cNvPicPr>
            <a:picLocks noChangeAspect="1" noChangeArrowheads="1"/>
          </p:cNvPicPr>
          <p:nvPr/>
        </p:nvPicPr>
        <p:blipFill>
          <a:blip r:embed="rId5" cstate="print">
            <a:lum bright="10000" contrast="20000"/>
          </a:blip>
          <a:srcRect/>
          <a:stretch>
            <a:fillRect/>
          </a:stretch>
        </p:blipFill>
        <p:spPr bwMode="auto">
          <a:xfrm>
            <a:off x="5868144" y="4437112"/>
            <a:ext cx="2992021" cy="2247851"/>
          </a:xfrm>
          <a:prstGeom prst="flowChartSummingJunction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00"/>
                            </p:stCondLst>
                            <p:childTnLst>
                              <p:par>
                                <p:cTn id="20" presetID="3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600"/>
                            </p:stCondLst>
                            <p:childTnLst>
                              <p:par>
                                <p:cTn id="33" presetID="54" presetClass="entr" presetSubtype="0" accel="10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600"/>
                            </p:stCondLst>
                            <p:childTnLst>
                              <p:par>
                                <p:cTn id="41" presetID="48" presetClass="entr" presetSubtype="0" accel="5000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600"/>
                            </p:stCondLst>
                            <p:childTnLst>
                              <p:par>
                                <p:cTn id="48" presetID="49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100"/>
                            </p:stCondLst>
                            <p:childTnLst>
                              <p:par>
                                <p:cTn id="55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5496" y="44624"/>
            <a:ext cx="9036496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Our journey goes on.. the historic core:</a:t>
            </a:r>
          </a:p>
        </p:txBody>
      </p:sp>
      <p:sp>
        <p:nvSpPr>
          <p:cNvPr id="4" name="Rettangolo 3"/>
          <p:cNvSpPr/>
          <p:nvPr/>
        </p:nvSpPr>
        <p:spPr>
          <a:xfrm>
            <a:off x="2483768" y="908720"/>
            <a:ext cx="4320480" cy="1015663"/>
          </a:xfrm>
          <a:prstGeom prst="rect">
            <a:avLst/>
          </a:prstGeom>
        </p:spPr>
        <p:txBody>
          <a:bodyPr wrap="square">
            <a:prstTxWarp prst="textChevronInverted">
              <a:avLst>
                <a:gd name="adj" fmla="val 50000"/>
              </a:avLst>
            </a:prstTxWarp>
            <a:spAutoFit/>
          </a:bodyPr>
          <a:lstStyle/>
          <a:p>
            <a:pPr algn="ctr"/>
            <a:r>
              <a:rPr lang="en-GB" sz="6000" b="1" cap="small" dirty="0" smtClean="0">
                <a:ln w="1905"/>
                <a:gradFill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asmineUPC" pitchFamily="18" charset="-34"/>
                <a:cs typeface="JasmineUPC" pitchFamily="18" charset="-34"/>
              </a:rPr>
              <a:t>Spaccanapoli</a:t>
            </a:r>
            <a:endParaRPr lang="it-IT" sz="6000" b="1" cap="small" dirty="0">
              <a:ln w="1905"/>
              <a:gradFill>
                <a:gsLst>
                  <a:gs pos="0">
                    <a:srgbClr val="000000"/>
                  </a:gs>
                  <a:gs pos="20000">
                    <a:srgbClr val="000040"/>
                  </a:gs>
                  <a:gs pos="50000">
                    <a:srgbClr val="400040"/>
                  </a:gs>
                  <a:gs pos="75000">
                    <a:srgbClr val="8F0040"/>
                  </a:gs>
                  <a:gs pos="89999">
                    <a:srgbClr val="F27300"/>
                  </a:gs>
                  <a:gs pos="100000">
                    <a:srgbClr val="FFBF00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asmineUPC" pitchFamily="18" charset="-34"/>
              <a:cs typeface="JasmineUPC" pitchFamily="18" charset="-34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79512" y="2276872"/>
            <a:ext cx="41764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dirty="0" smtClean="0">
                <a:ln w="1143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rgbClr val="220022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Spaccanapoli is the straight and narrow main street that crosses the old, historic center of Naples. </a:t>
            </a:r>
          </a:p>
        </p:txBody>
      </p:sp>
      <p:sp>
        <p:nvSpPr>
          <p:cNvPr id="7" name="Rettangolo 6"/>
          <p:cNvSpPr/>
          <p:nvPr/>
        </p:nvSpPr>
        <p:spPr>
          <a:xfrm>
            <a:off x="4788024" y="2276872"/>
            <a:ext cx="20882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n w="1143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rgbClr val="220022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The name is a popular usage and means, literally, "Naples splitter".</a:t>
            </a:r>
          </a:p>
          <a:p>
            <a:r>
              <a:rPr lang="en-US" sz="2800" dirty="0" smtClean="0">
                <a:ln w="1143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rgbClr val="220022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It is 1.2 miles</a:t>
            </a:r>
          </a:p>
          <a:p>
            <a:r>
              <a:rPr lang="en-US" sz="2800" dirty="0" smtClean="0">
                <a:ln w="1143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rgbClr val="220022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long and from above it seems to divide that part of the city.</a:t>
            </a:r>
            <a:endParaRPr lang="it-IT" sz="2800" dirty="0" smtClean="0">
              <a:ln w="11430"/>
              <a:solidFill>
                <a:schemeClr val="accent4">
                  <a:lumMod val="20000"/>
                  <a:lumOff val="80000"/>
                </a:schemeClr>
              </a:solidFill>
              <a:effectLst>
                <a:glow rad="101600">
                  <a:srgbClr val="220022"/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asmineUPC" pitchFamily="18" charset="-34"/>
              <a:cs typeface="JasmineUPC" pitchFamily="18" charset="-34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323528" y="6146140"/>
            <a:ext cx="84241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smtClean="0">
                <a:ln w="1143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rgbClr val="220022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Here you can browse in the little shops full of antiques, religious objects and jewelry..</a:t>
            </a:r>
            <a:endParaRPr lang="it-IT" sz="2800" i="1" dirty="0"/>
          </a:p>
        </p:txBody>
      </p:sp>
      <p:pic>
        <p:nvPicPr>
          <p:cNvPr id="4097" name="Picture 1" descr="C:\Users\Utente\Desktop\Mamma.ppt\Napoli\spaccanapoli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933056"/>
            <a:ext cx="3011483" cy="2000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Utente\Desktop\Mamma.ppt\Napoli\1931298-Spaccanapoli-Naples.jpg"/>
          <p:cNvPicPr>
            <a:picLocks noChangeAspect="1" noChangeArrowheads="1"/>
          </p:cNvPicPr>
          <p:nvPr/>
        </p:nvPicPr>
        <p:blipFill>
          <a:blip r:embed="rId4" cstate="print"/>
          <a:srcRect l="22831" r="17079"/>
          <a:stretch>
            <a:fillRect/>
          </a:stretch>
        </p:blipFill>
        <p:spPr bwMode="auto">
          <a:xfrm>
            <a:off x="6660232" y="2564904"/>
            <a:ext cx="2268546" cy="3370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5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9" presetClass="entr" presetSubtype="0" ac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3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52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3" presetClass="entr" presetSubtype="28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627784" y="188640"/>
            <a:ext cx="3934217" cy="1008111"/>
          </a:xfrm>
          <a:prstGeom prst="rect">
            <a:avLst/>
          </a:prstGeom>
        </p:spPr>
        <p:txBody>
          <a:bodyPr wrap="none">
            <a:prstTxWarp prst="textDeflate">
              <a:avLst>
                <a:gd name="adj" fmla="val 27867"/>
              </a:avLst>
            </a:prstTxWarp>
            <a:spAutoFit/>
          </a:bodyPr>
          <a:lstStyle/>
          <a:p>
            <a:pPr algn="ctr"/>
            <a:r>
              <a:rPr lang="en-GB" sz="6000" cap="small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Piazza del </a:t>
            </a:r>
            <a:r>
              <a:rPr lang="en-GB" sz="6000" cap="small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Plebiscito</a:t>
            </a:r>
            <a:endParaRPr lang="it-IT" sz="6000" cap="small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lumMod val="7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JasmineUPC" pitchFamily="18" charset="-34"/>
              <a:cs typeface="JasmineUPC" pitchFamily="18" charset="-34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67544" y="1628800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 smtClean="0">
                <a:ln w="11430"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Piazza Plebiscito is one of the largest squares in the heart of Naples</a:t>
            </a:r>
            <a:r>
              <a:rPr lang="en-US" i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.</a:t>
            </a:r>
            <a:endParaRPr lang="it-IT" i="1" dirty="0">
              <a:ln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07504" y="4365104"/>
            <a:ext cx="36724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n w="11430"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It is characterised by the profile of the “San Francesco di Paola” Church, with its neoclassical colonnade and its interior inspired to the Pantheon in Rome. </a:t>
            </a:r>
            <a:endParaRPr lang="it-IT" dirty="0">
              <a:ln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79512" y="188640"/>
            <a:ext cx="20882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n w="11430"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Construction began in the early 1600’s.</a:t>
            </a:r>
            <a:endParaRPr lang="it-IT" dirty="0">
              <a:ln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79512" y="2492896"/>
            <a:ext cx="40324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n w="11430"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In the centre of the square the two great statues of Charles of Bourbon and Ferdinand I on horseback face the Royal Palace. </a:t>
            </a:r>
            <a:endParaRPr lang="it-IT" sz="2800" dirty="0"/>
          </a:p>
        </p:txBody>
      </p:sp>
      <p:pic>
        <p:nvPicPr>
          <p:cNvPr id="1028" name="Picture 4" descr="C:\Users\Utente\Desktop\Mamma.ppt\Napoli\Piazza del Plebiscito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56939">
            <a:off x="4585452" y="2543026"/>
            <a:ext cx="2388640" cy="1591544"/>
          </a:xfrm>
          <a:prstGeom prst="snip2DiagRect">
            <a:avLst>
              <a:gd name="adj1" fmla="val 24727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3" name="Gruppo 22"/>
          <p:cNvGrpSpPr/>
          <p:nvPr/>
        </p:nvGrpSpPr>
        <p:grpSpPr>
          <a:xfrm>
            <a:off x="4592574" y="3724346"/>
            <a:ext cx="3219786" cy="2224934"/>
            <a:chOff x="364229" y="3652338"/>
            <a:chExt cx="3919739" cy="2800998"/>
          </a:xfrm>
        </p:grpSpPr>
        <p:pic>
          <p:nvPicPr>
            <p:cNvPr id="1029" name="Picture 5" descr="C:\Users\Utente\Desktop\Mamma.ppt\Napoli\Piazza-del-Plebiscito.jp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364229" y="3652338"/>
              <a:ext cx="3744415" cy="280099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6" name="Ovale 15"/>
            <p:cNvSpPr/>
            <p:nvPr/>
          </p:nvSpPr>
          <p:spPr>
            <a:xfrm>
              <a:off x="2455591" y="5085184"/>
              <a:ext cx="776434" cy="864096"/>
            </a:xfrm>
            <a:prstGeom prst="roundRect">
              <a:avLst/>
            </a:prstGeom>
            <a:noFill/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18" name="Connettore 1 17"/>
            <p:cNvCxnSpPr/>
            <p:nvPr/>
          </p:nvCxnSpPr>
          <p:spPr>
            <a:xfrm flipV="1">
              <a:off x="4020982" y="4588443"/>
              <a:ext cx="262986" cy="423672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Connettore 1 18"/>
            <p:cNvCxnSpPr>
              <a:stCxn id="16" idx="1"/>
            </p:cNvCxnSpPr>
            <p:nvPr/>
          </p:nvCxnSpPr>
          <p:spPr>
            <a:xfrm flipH="1">
              <a:off x="1215801" y="5517232"/>
              <a:ext cx="1239790" cy="2108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0" name="Ovale 19"/>
            <p:cNvSpPr/>
            <p:nvPr/>
          </p:nvSpPr>
          <p:spPr>
            <a:xfrm>
              <a:off x="3319687" y="5013176"/>
              <a:ext cx="739873" cy="711696"/>
            </a:xfrm>
            <a:prstGeom prst="roundRect">
              <a:avLst/>
            </a:prstGeom>
            <a:noFill/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pic>
        <p:nvPicPr>
          <p:cNvPr id="1026" name="Picture 2" descr="C:\Users\Utente\Desktop\Mamma.ppt\Napoli\ferdinando 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4725144"/>
            <a:ext cx="1584176" cy="1894948"/>
          </a:xfrm>
          <a:prstGeom prst="flowChartConnector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 descr="C:\Users\Utente\Desktop\Mamma.ppt\Napoli\Napoli-piazza-Plebiscito-la-statua-di-Carlo-3-di-Borbone-a296928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3068960"/>
            <a:ext cx="2051904" cy="1366568"/>
          </a:xfrm>
          <a:prstGeom prst="flowChartConnector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1" name="Picture 7" descr="C:\Users\Utente\Desktop\Mamma.ppt\Napoli\palazzo-reale-napoli-big.jp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584903" y="5661248"/>
            <a:ext cx="3451593" cy="1052736"/>
          </a:xfrm>
          <a:prstGeom prst="roundRect">
            <a:avLst>
              <a:gd name="adj" fmla="val 4415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325"/>
                            </p:stCondLst>
                            <p:childTnLst>
                              <p:par>
                                <p:cTn id="24" presetID="6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325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325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325"/>
                            </p:stCondLst>
                            <p:childTnLst>
                              <p:par>
                                <p:cTn id="38" presetID="3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325"/>
                            </p:stCondLst>
                            <p:childTnLst>
                              <p:par>
                                <p:cTn id="47" presetID="54" presetClass="entr" presetSubtype="0" accel="10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7325"/>
                            </p:stCondLst>
                            <p:childTnLst>
                              <p:par>
                                <p:cTn id="55" presetID="49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339752" y="332656"/>
            <a:ext cx="4479111" cy="1015663"/>
          </a:xfrm>
          <a:prstGeom prst="rect">
            <a:avLst/>
          </a:prstGeom>
        </p:spPr>
        <p:txBody>
          <a:bodyPr wrap="none">
            <a:prstTxWarp prst="textDeflateInflateDeflate">
              <a:avLst>
                <a:gd name="adj" fmla="val 47000"/>
              </a:avLst>
            </a:prstTxWarp>
            <a:spAutoFit/>
          </a:bodyPr>
          <a:lstStyle/>
          <a:p>
            <a:r>
              <a:rPr lang="en-GB" sz="6000" b="1" cap="small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asmineUPC" pitchFamily="18" charset="-34"/>
                <a:cs typeface="JasmineUPC" pitchFamily="18" charset="-34"/>
              </a:rPr>
              <a:t>Maschio Angioino</a:t>
            </a:r>
            <a:endParaRPr lang="it-IT" sz="6000" b="1" cap="small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asmineUPC" pitchFamily="18" charset="-34"/>
              <a:cs typeface="JasmineUPC" pitchFamily="18" charset="-34"/>
            </a:endParaRPr>
          </a:p>
        </p:txBody>
      </p:sp>
      <p:pic>
        <p:nvPicPr>
          <p:cNvPr id="2050" name="Picture 2" descr="C:\Users\Utente\Desktop\Mamma.ppt\Napoli\59522993.jpg">
            <a:hlinkClick r:id="" action="ppaction://hlinkshowjump?jump=firstslide" highlightClick="1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772816"/>
            <a:ext cx="2973722" cy="2589102"/>
          </a:xfrm>
          <a:prstGeom prst="flowChartMagneticDisk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ttangolo 3"/>
          <p:cNvSpPr/>
          <p:nvPr/>
        </p:nvSpPr>
        <p:spPr>
          <a:xfrm>
            <a:off x="1835696" y="2204864"/>
            <a:ext cx="51125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800" dirty="0" smtClean="0">
                <a:ln w="11430"/>
                <a:solidFill>
                  <a:schemeClr val="bg1"/>
                </a:solidFill>
                <a:effectLst>
                  <a:glow rad="101600">
                    <a:schemeClr val="accent6">
                      <a:lumMod val="5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The impressive fortress, on which work was begun in 1279 by Charles I of Anjou, has trapezoid base and is surrounded by a moat where the foundations of the five cylindrical towers stand.</a:t>
            </a:r>
            <a:endParaRPr lang="en-US" sz="2800" dirty="0" smtClean="0">
              <a:ln w="11430"/>
              <a:solidFill>
                <a:schemeClr val="bg1"/>
              </a:solidFill>
              <a:effectLst>
                <a:glow rad="101600">
                  <a:schemeClr val="accent6">
                    <a:lumMod val="5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asmineUPC" pitchFamily="18" charset="-34"/>
              <a:cs typeface="JasmineUPC" pitchFamily="18" charset="-34"/>
            </a:endParaRPr>
          </a:p>
        </p:txBody>
      </p:sp>
      <p:pic>
        <p:nvPicPr>
          <p:cNvPr id="2051" name="Picture 3" descr="C:\Users\Utente\Desktop\Mamma.ppt\Napoli\Maschio-Angioino-Napoli-13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l="5192" b="5957"/>
          <a:stretch>
            <a:fillRect/>
          </a:stretch>
        </p:blipFill>
        <p:spPr bwMode="auto">
          <a:xfrm>
            <a:off x="2267744" y="1772816"/>
            <a:ext cx="3248107" cy="2090438"/>
          </a:xfrm>
          <a:prstGeom prst="flowChartDisplay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ttangolo 5"/>
          <p:cNvSpPr/>
          <p:nvPr/>
        </p:nvSpPr>
        <p:spPr>
          <a:xfrm>
            <a:off x="3131840" y="2204864"/>
            <a:ext cx="25922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n w="11430"/>
                <a:solidFill>
                  <a:schemeClr val="bg1"/>
                </a:solidFill>
                <a:effectLst>
                  <a:glow rad="101600">
                    <a:schemeClr val="accent1">
                      <a:lumMod val="5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The Triumph Arch marks the entrance to the castle and is its main ornament.</a:t>
            </a:r>
          </a:p>
        </p:txBody>
      </p:sp>
      <p:pic>
        <p:nvPicPr>
          <p:cNvPr id="2052" name="Picture 4" descr="C:\Users\Utente\Desktop\Mamma.ppt\Napoli\Maschio Angioino_Arco di Trionf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54934" y="1628800"/>
            <a:ext cx="1393130" cy="2824744"/>
          </a:xfrm>
          <a:prstGeom prst="upDownArrow">
            <a:avLst>
              <a:gd name="adj1" fmla="val 78249"/>
              <a:gd name="adj2" fmla="val 43353"/>
            </a:avLst>
          </a:prstGeo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73636E-6 L 0.24028 0.3922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0" y="19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5" presetClass="path" presetSubtype="0" accel="50000" decel="5000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0.09704 -0.05759 C -0.09305 -0.14686 -0.14305 -0.2241 -0.21006 -0.22942 C -0.27413 -0.23612 -0.33402 -0.17623 -0.33802 -0.0895 C -0.34305 -0.00971 -0.30104 0.06499 -0.24097 0.0703 C -0.18611 0.07424 -0.13402 0.02498 -0.13003 -0.04949 C -0.12604 -0.11748 -0.16111 -0.18155 -0.21197 -0.18686 C -0.25902 -0.1908 -0.30312 -0.1494 -0.30607 -0.08696 C -0.30902 -0.03099 -0.28107 0.02359 -0.23906 0.02636 C -0.20104 0.0303 -0.1651 -0.00162 -0.16197 -0.05227 C -0.16006 -0.0976 -0.18107 -0.14154 -0.21406 -0.14408 C -0.24305 -0.14686 -0.27204 -0.1228 -0.27413 -0.08418 C -0.27604 -0.05088 -0.26111 -0.01896 -0.23697 -0.01619 C -0.21701 -0.01365 -0.196 -0.02822 -0.19496 -0.05481 C -0.19305 -0.07632 -0.20104 -0.09898 -0.21597 -0.10153 C -0.22812 -0.10153 -0.2401 -0.09621 -0.24201 -0.08164 C -0.24305 -0.07216 -0.24097 -0.06291 -0.23506 -0.05897 C -0.23211 -0.05759 -0.23003 -0.05759 -0.22708 -0.05897 " pathEditMode="relative" rAng="0" ptsTypes="fffffffffffffffff">
                                      <p:cBhvr>
                                        <p:cTn id="9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00" y="-2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62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88889E-6 1.48936E-6 L 0.04305 1.48936E-6 L 0.04305 -0.01365 L 0.08611 -0.01365 L 0.08611 -0.02706 L 0.12916 -0.02706 L 0.12916 -0.04047 L 0.17257 -0.04047 L 0.17257 -0.05389 L 0.21562 -0.05389 L 0.21562 -0.0673 L 0.25868 -0.0673 L 0.25868 -0.08095 L 0.30208 -0.08095 L 0.30208 -0.09413 " pathEditMode="relative" rAng="0" ptsTypes="FFFFFFFFFFFFFFF">
                                      <p:cBhvr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0" y="-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73636E-6 L -0.27552 0.32932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0" y="16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2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627784" y="260649"/>
            <a:ext cx="4123245" cy="720079"/>
          </a:xfrm>
          <a:prstGeom prst="rect">
            <a:avLst/>
          </a:prstGeom>
        </p:spPr>
        <p:txBody>
          <a:bodyPr wrap="none">
            <a:prstTxWarp prst="textFadeUp">
              <a:avLst>
                <a:gd name="adj" fmla="val 19859"/>
              </a:avLst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GB" sz="6000" b="1" cap="small" dirty="0" smtClean="0">
                <a:ln w="0">
                  <a:solidFill>
                    <a:srgbClr val="220022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JasmineUPC" pitchFamily="18" charset="-34"/>
                <a:cs typeface="JasmineUPC" pitchFamily="18" charset="-34"/>
              </a:rPr>
              <a:t>Castel </a:t>
            </a:r>
            <a:r>
              <a:rPr lang="en-GB" sz="6000" b="1" cap="small" dirty="0" err="1" smtClean="0">
                <a:ln w="0">
                  <a:solidFill>
                    <a:srgbClr val="220022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JasmineUPC" pitchFamily="18" charset="-34"/>
                <a:cs typeface="JasmineUPC" pitchFamily="18" charset="-34"/>
              </a:rPr>
              <a:t>dell’Ovo</a:t>
            </a:r>
            <a:endParaRPr lang="it-IT" sz="6000" b="1" cap="small" dirty="0">
              <a:ln w="0">
                <a:solidFill>
                  <a:srgbClr val="220022"/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JasmineUPC" pitchFamily="18" charset="-34"/>
              <a:cs typeface="JasmineUPC" pitchFamily="18" charset="-34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539552" y="1628800"/>
            <a:ext cx="8064896" cy="882099"/>
          </a:xfrm>
          <a:prstGeom prst="rect">
            <a:avLst/>
          </a:prstGeom>
        </p:spPr>
        <p:txBody>
          <a:bodyPr wrap="square">
            <a:prstTxWarp prst="textWave1">
              <a:avLst>
                <a:gd name="adj1" fmla="val 20000"/>
                <a:gd name="adj2" fmla="val 0"/>
              </a:avLst>
            </a:prstTxWarp>
            <a:spAutoFit/>
          </a:bodyPr>
          <a:lstStyle/>
          <a:p>
            <a:pPr algn="ctr"/>
            <a:r>
              <a:rPr lang="en-GB" sz="28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The profile of the coast is dominated by this massive Castle,</a:t>
            </a:r>
          </a:p>
          <a:p>
            <a:pPr algn="ctr"/>
            <a:r>
              <a:rPr lang="en-GB" sz="2800" i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the oldest in the city.</a:t>
            </a:r>
            <a:endParaRPr lang="en-US" sz="2800" i="1" dirty="0" smtClean="0">
              <a:ln w="18415" cmpd="sng">
                <a:noFill/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JasmineUPC" pitchFamily="18" charset="-34"/>
              <a:cs typeface="JasmineUPC" pitchFamily="18" charset="-34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923928" y="2780928"/>
            <a:ext cx="48245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Now connected to the land by a small bridge, the island was chosen by a Roman patrician as site for his new villa.</a:t>
            </a:r>
          </a:p>
          <a:p>
            <a:pPr algn="just"/>
            <a:r>
              <a:rPr lang="en-GB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Transformed into a convent, became a fortress under the Normans.</a:t>
            </a:r>
            <a:endParaRPr lang="en-US" sz="2800" dirty="0" smtClean="0">
              <a:ln w="11430"/>
              <a:gradFill flip="none" rotWithShape="1">
                <a:gsLst>
                  <a:gs pos="0">
                    <a:schemeClr val="tx1">
                      <a:lumMod val="65000"/>
                      <a:lumOff val="35000"/>
                      <a:tint val="66000"/>
                      <a:satMod val="160000"/>
                    </a:schemeClr>
                  </a:gs>
                  <a:gs pos="50000">
                    <a:schemeClr val="tx1">
                      <a:lumMod val="65000"/>
                      <a:lumOff val="35000"/>
                      <a:tint val="44500"/>
                      <a:satMod val="160000"/>
                    </a:schemeClr>
                  </a:gs>
                  <a:gs pos="100000">
                    <a:schemeClr val="tx1">
                      <a:lumMod val="65000"/>
                      <a:lumOff val="35000"/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effectLst>
                <a:glow rad="101600">
                  <a:schemeClr val="tx1">
                    <a:alpha val="6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asmineUPC" pitchFamily="18" charset="-34"/>
              <a:cs typeface="JasmineUPC" pitchFamily="18" charset="-34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51520" y="5301208"/>
            <a:ext cx="3600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From the high part of the castle you can enjoy a marvellous view of the gulf.</a:t>
            </a:r>
            <a:endParaRPr lang="en-US" sz="2800" dirty="0" smtClean="0">
              <a:ln w="11430"/>
              <a:gradFill flip="none" rotWithShape="1">
                <a:gsLst>
                  <a:gs pos="0">
                    <a:schemeClr val="tx1">
                      <a:lumMod val="65000"/>
                      <a:lumOff val="35000"/>
                      <a:tint val="66000"/>
                      <a:satMod val="160000"/>
                    </a:schemeClr>
                  </a:gs>
                  <a:gs pos="50000">
                    <a:schemeClr val="tx1">
                      <a:lumMod val="65000"/>
                      <a:lumOff val="35000"/>
                      <a:tint val="44500"/>
                      <a:satMod val="160000"/>
                    </a:schemeClr>
                  </a:gs>
                  <a:gs pos="100000">
                    <a:schemeClr val="tx1">
                      <a:lumMod val="65000"/>
                      <a:lumOff val="35000"/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effectLst>
                <a:glow rad="101600">
                  <a:schemeClr val="tx1">
                    <a:alpha val="6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asmineUPC" pitchFamily="18" charset="-34"/>
              <a:cs typeface="JasmineUPC" pitchFamily="18" charset="-34"/>
            </a:endParaRPr>
          </a:p>
        </p:txBody>
      </p:sp>
      <p:pic>
        <p:nvPicPr>
          <p:cNvPr id="3074" name="Picture 2" descr="C:\Users\Utente\Desktop\Mamma.ppt\Napoli\Castel dell'Ov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5250082"/>
            <a:ext cx="4804787" cy="13933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C:\Users\Utente\Desktop\Mamma.ppt\Napoli\castel-dell-ovo-capr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600188"/>
            <a:ext cx="3384376" cy="25352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85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385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385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385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000"/>
                            </p:stCondLst>
                            <p:childTnLst>
                              <p:par>
                                <p:cTn id="35" presetID="23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179512" y="6165304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May 2013</a:t>
            </a:r>
          </a:p>
        </p:txBody>
      </p:sp>
      <p:sp>
        <p:nvSpPr>
          <p:cNvPr id="5" name="Rettangolo 4"/>
          <p:cNvSpPr/>
          <p:nvPr/>
        </p:nvSpPr>
        <p:spPr>
          <a:xfrm>
            <a:off x="323528" y="188640"/>
            <a:ext cx="6728893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cs typeface="JasmineUPC" pitchFamily="18" charset="-34"/>
              </a:rPr>
              <a:t>End your tour and relax..</a:t>
            </a:r>
            <a:endParaRPr lang="it-IT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  <a:cs typeface="JasmineUPC" pitchFamily="18" charset="-34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907704" y="1484784"/>
            <a:ext cx="5292080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Thank you for joining our unforgettable experience in Campania, Italy..</a:t>
            </a:r>
            <a:endParaRPr lang="it-IT" sz="48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JasmineUPC" pitchFamily="18" charset="-34"/>
              <a:cs typeface="JasmineUPC" pitchFamily="18" charset="-34"/>
            </a:endParaRPr>
          </a:p>
        </p:txBody>
      </p:sp>
      <p:pic>
        <p:nvPicPr>
          <p:cNvPr id="6" name="Fratelli D'Italia (completo   testo nel video)-Mamel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460432" y="6381328"/>
            <a:ext cx="244475" cy="244475"/>
          </a:xfrm>
          <a:prstGeom prst="rect">
            <a:avLst/>
          </a:prstGeom>
        </p:spPr>
      </p:pic>
      <p:pic>
        <p:nvPicPr>
          <p:cNvPr id="1026" name="Picture 2" descr="E:\Users\Rosa\Desktop\Comenius Campania\Ors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1340768"/>
            <a:ext cx="4608512" cy="34563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 advClick="0" advTm="1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4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243 -0.01041 C 0.02135 -0.00694 0.03941 -0.00208 0.03941 0.00809 C 0.03941 0.01943 0.02135 0.02336 0.00243 0.02706 C -0.01858 0.03215 -0.03941 0.03585 -0.03941 0.04857 C -0.03941 0.0599 -0.01858 0.06383 0.00243 0.06869 C 0.02135 0.07123 0.03941 0.07632 0.03941 0.08765 C 0.03941 0.09759 0.02135 0.10268 0.00243 0.10661 C -0.01858 0.11031 -0.03941 0.1154 -0.03941 0.12673 C -0.03941 0.1383 0.00243 0.14709 0.00226 0.14709 C 0.02135 0.15079 0.03941 0.15472 0.03941 0.16582 C 0.03941 0.17715 0.02135 0.18108 0.00243 0.18478 C -0.01858 0.18987 -0.03941 0.19357 -0.03941 0.20629 C -0.03941 0.21762 -0.01858 0.22155 0.00243 0.22525 C 0.02135 0.23011 0.03941 0.23404 0.03941 0.24537 C 0.03941 0.25532 0.02135 0.26018 0.00243 0.26434 C -0.01858 0.26804 -0.03941 0.27313 -0.03941 0.28446 C -0.03941 0.29602 -0.01858 0.29972 0.00243 0.30458 " pathEditMode="relative" rAng="5400000" ptsTypes="fffffffffffffffff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15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500"/>
                            </p:stCondLst>
                            <p:childTnLst>
                              <p:par>
                                <p:cTn id="22" presetID="23" presetClass="exit" presetSubtype="28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2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2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34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 showWhenStopped="0">
                <p:cTn id="3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0000"/>
            <a:lum/>
          </a:blip>
          <a:srcRect/>
          <a:stretch>
            <a:fillRect l="-73000" t="31000" r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aborazione 8"/>
          <p:cNvSpPr/>
          <p:nvPr/>
        </p:nvSpPr>
        <p:spPr>
          <a:xfrm>
            <a:off x="0" y="0"/>
            <a:ext cx="9144000" cy="2132856"/>
          </a:xfrm>
          <a:prstGeom prst="flowChartProcess">
            <a:avLst/>
          </a:prstGeom>
          <a:gradFill>
            <a:gsLst>
              <a:gs pos="0">
                <a:srgbClr val="5E9EFF">
                  <a:alpha val="1000"/>
                </a:srgbClr>
              </a:gs>
              <a:gs pos="39999">
                <a:srgbClr val="85C2FF">
                  <a:alpha val="34000"/>
                </a:srgbClr>
              </a:gs>
              <a:gs pos="70000">
                <a:srgbClr val="C4D6EB"/>
              </a:gs>
              <a:gs pos="100000">
                <a:schemeClr val="bg2">
                  <a:lumMod val="50000"/>
                  <a:alpha val="41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179512" y="188640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skoola Pota" pitchFamily="34" charset="0"/>
                <a:cs typeface="Iskoola Pota" pitchFamily="34" charset="0"/>
              </a:rPr>
              <a:t>If you have never visited </a:t>
            </a:r>
            <a:r>
              <a:rPr lang="en-US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skoola Pota" pitchFamily="34" charset="0"/>
                <a:cs typeface="Iskoola Pota" pitchFamily="34" charset="0"/>
              </a:rPr>
              <a:t>Nocera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skoola Pota" pitchFamily="34" charset="0"/>
                <a:cs typeface="Iskoola Pota" pitchFamily="34" charset="0"/>
              </a:rPr>
              <a:t> </a:t>
            </a:r>
            <a:r>
              <a:rPr lang="en-US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skoola Pota" pitchFamily="34" charset="0"/>
                <a:cs typeface="Iskoola Pota" pitchFamily="34" charset="0"/>
              </a:rPr>
              <a:t>Inferiore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skoola Pota" pitchFamily="34" charset="0"/>
                <a:cs typeface="Iskoola Pota" pitchFamily="34" charset="0"/>
              </a:rPr>
              <a:t>, start from the heart of its historical centre..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Iskoola Pota" pitchFamily="34" charset="0"/>
              <a:cs typeface="Iskoola Pota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79512" y="1268760"/>
            <a:ext cx="3960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skoola Pota" pitchFamily="34" charset="0"/>
                <a:cs typeface="Iskoola Pota" pitchFamily="34" charset="0"/>
              </a:rPr>
              <a:t>Our tour begins in “Piazza </a:t>
            </a:r>
            <a:r>
              <a:rPr lang="en-US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skoola Pota" pitchFamily="34" charset="0"/>
                <a:cs typeface="Iskoola Pota" pitchFamily="34" charset="0"/>
              </a:rPr>
              <a:t>Maestri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skoola Pota" pitchFamily="34" charset="0"/>
                <a:cs typeface="Iskoola Pota" pitchFamily="34" charset="0"/>
              </a:rPr>
              <a:t> del </a:t>
            </a:r>
            <a:r>
              <a:rPr lang="en-US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skoola Pota" pitchFamily="34" charset="0"/>
                <a:cs typeface="Iskoola Pota" pitchFamily="34" charset="0"/>
              </a:rPr>
              <a:t>lavoro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skoola Pota" pitchFamily="34" charset="0"/>
                <a:cs typeface="Iskoola Pota" pitchFamily="34" charset="0"/>
              </a:rPr>
              <a:t> </a:t>
            </a:r>
            <a:r>
              <a:rPr lang="en-US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skoola Pota" pitchFamily="34" charset="0"/>
                <a:cs typeface="Iskoola Pota" pitchFamily="34" charset="0"/>
              </a:rPr>
              <a:t>d’Italia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skoola Pota" pitchFamily="34" charset="0"/>
                <a:cs typeface="Iskoola Pota" pitchFamily="34" charset="0"/>
              </a:rPr>
              <a:t>” where our school is situated.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35825" t="16778" r="19212" b="27018"/>
          <a:stretch>
            <a:fillRect/>
          </a:stretch>
        </p:blipFill>
        <p:spPr bwMode="auto">
          <a:xfrm>
            <a:off x="4139952" y="2393503"/>
            <a:ext cx="4464496" cy="4464497"/>
          </a:xfrm>
          <a:prstGeom prst="chord">
            <a:avLst>
              <a:gd name="adj1" fmla="val 10010780"/>
              <a:gd name="adj2" fmla="val 3496668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asellaDiTesto 6"/>
          <p:cNvSpPr txBox="1"/>
          <p:nvPr/>
        </p:nvSpPr>
        <p:spPr>
          <a:xfrm>
            <a:off x="179512" y="3068960"/>
            <a:ext cx="37444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 err="1" smtClean="0">
                <a:ln w="11430"/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Nocera</a:t>
            </a:r>
            <a:r>
              <a:rPr lang="en-GB" sz="2800" b="1" dirty="0" smtClean="0">
                <a:ln w="11430"/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 </a:t>
            </a:r>
            <a:r>
              <a:rPr lang="en-GB" sz="2800" b="1" dirty="0" err="1" smtClean="0">
                <a:ln w="11430"/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Inferiore</a:t>
            </a:r>
            <a:r>
              <a:rPr lang="en-GB" sz="2800" b="1" dirty="0" smtClean="0">
                <a:ln w="11430"/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 is one of the most highly populated cities in the entire province and the industrial hub in the area for the past century.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79512" y="5356373"/>
            <a:ext cx="65527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n w="11430"/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Around the X century “</a:t>
            </a:r>
            <a:r>
              <a:rPr lang="en-GB" sz="2800" b="1" dirty="0" err="1" smtClean="0">
                <a:ln w="11430"/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Civitas</a:t>
            </a:r>
            <a:r>
              <a:rPr lang="en-GB" sz="2800" b="1" dirty="0" smtClean="0">
                <a:ln w="11430"/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 </a:t>
            </a:r>
            <a:r>
              <a:rPr lang="en-GB" sz="2800" b="1" dirty="0" err="1" smtClean="0">
                <a:ln w="11430"/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Nuceriae</a:t>
            </a:r>
            <a:r>
              <a:rPr lang="en-GB" sz="2800" b="1" dirty="0" smtClean="0">
                <a:ln w="11430"/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” </a:t>
            </a:r>
          </a:p>
          <a:p>
            <a:r>
              <a:rPr lang="en-GB" sz="2800" b="1" dirty="0" smtClean="0">
                <a:ln w="11430"/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was built, the city was reborn </a:t>
            </a:r>
          </a:p>
          <a:p>
            <a:r>
              <a:rPr lang="en-GB" sz="2800" b="1" dirty="0" smtClean="0">
                <a:ln w="11430"/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centuries after the fall of the Roman settlement. </a:t>
            </a:r>
          </a:p>
        </p:txBody>
      </p:sp>
      <p:pic>
        <p:nvPicPr>
          <p:cNvPr id="5122" name="Picture 2" descr="C:\Users\Utente\Desktop\Mamma.ppt\385003_189084834511895_374847334_n.jpg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10000" contrast="20000"/>
          </a:blip>
          <a:srcRect/>
          <a:stretch>
            <a:fillRect/>
          </a:stretch>
        </p:blipFill>
        <p:spPr bwMode="auto">
          <a:xfrm>
            <a:off x="5724128" y="1052736"/>
            <a:ext cx="2242666" cy="22426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800"/>
                            </p:stCondLst>
                            <p:childTnLst>
                              <p:par>
                                <p:cTn id="12" presetID="43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8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8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300"/>
                            </p:stCondLst>
                            <p:childTnLst>
                              <p:par>
                                <p:cTn id="4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300"/>
                            </p:stCondLst>
                            <p:childTnLst>
                              <p:par>
                                <p:cTn id="46" presetID="6" presetClass="emp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9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9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00000"/>
            </a:gs>
            <a:gs pos="50000">
              <a:schemeClr val="bg1"/>
            </a:gs>
            <a:gs pos="100000">
              <a:srgbClr val="0C3B0B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tente\Desktop\Mamma.ppt\Bandiera-Italia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548680"/>
            <a:ext cx="7056784" cy="5701881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3" name="Rettangolo 2"/>
          <p:cNvSpPr/>
          <p:nvPr/>
        </p:nvSpPr>
        <p:spPr>
          <a:xfrm>
            <a:off x="2339752" y="4941168"/>
            <a:ext cx="4834978" cy="132343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8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or Richard" pitchFamily="18" charset="0"/>
                <a:cs typeface="JasmineUPC" pitchFamily="18" charset="-34"/>
              </a:rPr>
              <a:t>Arrivederci!</a:t>
            </a:r>
            <a:endParaRPr lang="it-IT" sz="80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Poor Richard" pitchFamily="18" charset="0"/>
              <a:cs typeface="JasmineUPC" pitchFamily="18" charset="-34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763688" y="188640"/>
            <a:ext cx="5493812" cy="230832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4800" b="1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Liceo</a:t>
            </a:r>
            <a:r>
              <a:rPr lang="en-US" sz="48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 </a:t>
            </a:r>
            <a:r>
              <a:rPr lang="en-US" sz="4800" b="1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Statale</a:t>
            </a:r>
            <a:r>
              <a:rPr lang="en-US" sz="48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 Alberto </a:t>
            </a:r>
            <a:r>
              <a:rPr lang="en-US" sz="4800" b="1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Galizia</a:t>
            </a:r>
            <a:endParaRPr lang="en-US" sz="4800" b="1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JasmineUPC" pitchFamily="18" charset="-34"/>
              <a:cs typeface="JasmineUPC" pitchFamily="18" charset="-34"/>
            </a:endParaRPr>
          </a:p>
          <a:p>
            <a:pPr algn="ctr"/>
            <a:r>
              <a:rPr lang="en-US" sz="4800" b="1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Nocera</a:t>
            </a:r>
            <a:r>
              <a:rPr lang="en-US" sz="48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 </a:t>
            </a:r>
            <a:r>
              <a:rPr lang="en-US" sz="4800" b="1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Inferiore</a:t>
            </a:r>
            <a:r>
              <a:rPr lang="en-US" sz="48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, Salerno</a:t>
            </a:r>
          </a:p>
          <a:p>
            <a:pPr algn="ctr"/>
            <a:r>
              <a:rPr lang="en-US" sz="48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May 13-15-2013</a:t>
            </a:r>
            <a:endParaRPr lang="it-IT" sz="4800" b="1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JasmineUPC" pitchFamily="18" charset="-34"/>
              <a:cs typeface="JasmineUPC" pitchFamily="18" charset="-34"/>
            </a:endParaRPr>
          </a:p>
        </p:txBody>
      </p:sp>
    </p:spTree>
  </p:cSld>
  <p:clrMapOvr>
    <a:masterClrMapping/>
  </p:clrMapOvr>
  <p:transition advClick="0" advTm="1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7" dur="5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8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8" presetClass="entr" presetSubtype="0" fill="hold" grpId="1" nodeType="withEffect">
                                  <p:stCondLst>
                                    <p:cond delay="19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1900"/>
                            </p:stCondLst>
                            <p:childTnLst>
                              <p:par>
                                <p:cTn id="2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Utente\Desktop\Mamma.ppt\cortile centro.jpg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-10000" contrast="10000"/>
          </a:blip>
          <a:srcRect l="4256" t="4421" r="4251" b="5679"/>
          <a:stretch>
            <a:fillRect/>
          </a:stretch>
        </p:blipFill>
        <p:spPr bwMode="auto">
          <a:xfrm>
            <a:off x="4788024" y="2364788"/>
            <a:ext cx="4038350" cy="28644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7" descr="C:\Users\Utente\Desktop\Mamma.ppt\vicoli-case-citta-vecchia-2.jpg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-10000" contrast="10000"/>
          </a:blip>
          <a:srcRect t="17500" b="5625"/>
          <a:stretch>
            <a:fillRect/>
          </a:stretch>
        </p:blipFill>
        <p:spPr bwMode="auto">
          <a:xfrm>
            <a:off x="1187624" y="3645024"/>
            <a:ext cx="2880320" cy="295232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CasellaDiTesto 9"/>
          <p:cNvSpPr txBox="1"/>
          <p:nvPr/>
        </p:nvSpPr>
        <p:spPr>
          <a:xfrm>
            <a:off x="251520" y="5661248"/>
            <a:ext cx="4104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 smtClean="0">
                <a:ln w="11430"/>
                <a:gradFill flip="none" rotWithShape="1">
                  <a:gsLst>
                    <a:gs pos="0">
                      <a:srgbClr val="F35B5B">
                        <a:shade val="30000"/>
                        <a:satMod val="115000"/>
                      </a:srgbClr>
                    </a:gs>
                    <a:gs pos="50000">
                      <a:srgbClr val="F35B5B">
                        <a:shade val="67500"/>
                        <a:satMod val="115000"/>
                      </a:srgbClr>
                    </a:gs>
                    <a:gs pos="100000">
                      <a:srgbClr val="F35B5B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• Thought to contain more than one family in one single area.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4536504" y="5356373"/>
            <a:ext cx="4427984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en-GB" sz="2800" dirty="0" smtClean="0">
                <a:ln w="11430"/>
                <a:gradFill flip="none" rotWithShape="1">
                  <a:gsLst>
                    <a:gs pos="0">
                      <a:srgbClr val="F35B5B">
                        <a:shade val="30000"/>
                        <a:satMod val="115000"/>
                      </a:srgbClr>
                    </a:gs>
                    <a:gs pos="50000">
                      <a:srgbClr val="F35B5B">
                        <a:shade val="67500"/>
                        <a:satMod val="115000"/>
                      </a:srgbClr>
                    </a:gs>
                    <a:gs pos="100000">
                      <a:srgbClr val="F35B5B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• The single units are mainly composed of one level or two overlapped. An arcade supports large terraces. 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251520" y="4355812"/>
            <a:ext cx="37208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800" dirty="0" smtClean="0">
                <a:ln w="11430"/>
                <a:gradFill flip="none" rotWithShape="1">
                  <a:gsLst>
                    <a:gs pos="0">
                      <a:srgbClr val="F35B5B">
                        <a:shade val="30000"/>
                        <a:satMod val="115000"/>
                      </a:srgbClr>
                    </a:gs>
                    <a:gs pos="50000">
                      <a:srgbClr val="F35B5B">
                        <a:shade val="67500"/>
                        <a:satMod val="115000"/>
                      </a:srgbClr>
                    </a:gs>
                    <a:gs pos="100000">
                      <a:srgbClr val="F35B5B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• They surround an open-pit  area</a:t>
            </a:r>
            <a:r>
              <a:rPr lang="it-IT" sz="2800" dirty="0" smtClean="0">
                <a:ln w="11430"/>
                <a:gradFill flip="none" rotWithShape="1">
                  <a:gsLst>
                    <a:gs pos="0">
                      <a:srgbClr val="F35B5B">
                        <a:shade val="30000"/>
                        <a:satMod val="115000"/>
                      </a:srgbClr>
                    </a:gs>
                    <a:gs pos="50000">
                      <a:srgbClr val="F35B5B">
                        <a:shade val="67500"/>
                        <a:satMod val="115000"/>
                      </a:srgbClr>
                    </a:gs>
                    <a:gs pos="100000">
                      <a:srgbClr val="F35B5B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.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4644008" y="1322765"/>
            <a:ext cx="4176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800" dirty="0" smtClean="0">
                <a:ln w="11430"/>
                <a:gradFill flip="none" rotWithShape="1">
                  <a:gsLst>
                    <a:gs pos="0">
                      <a:srgbClr val="F35B5B">
                        <a:shade val="30000"/>
                        <a:satMod val="115000"/>
                      </a:srgbClr>
                    </a:gs>
                    <a:gs pos="50000">
                      <a:srgbClr val="F35B5B">
                        <a:shade val="67500"/>
                        <a:satMod val="115000"/>
                      </a:srgbClr>
                    </a:gs>
                    <a:gs pos="100000">
                      <a:srgbClr val="F35B5B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• Generally the courts were built near rural districts where people used to work.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203848" y="0"/>
            <a:ext cx="2952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rint MT Shadow" pitchFamily="82" charset="0"/>
                <a:ea typeface="+mj-ea"/>
                <a:cs typeface="DilleniaUPC" pitchFamily="18" charset="-34"/>
              </a:rPr>
              <a:t>The</a:t>
            </a:r>
            <a:r>
              <a:rPr lang="en-GB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sz="4400" dirty="0" smtClean="0">
                <a:ln w="18415" cmpd="sng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rint MT Shadow" pitchFamily="82" charset="0"/>
                <a:ea typeface="+mj-ea"/>
                <a:cs typeface="DilleniaUPC" pitchFamily="18" charset="-34"/>
              </a:rPr>
              <a:t>courts</a:t>
            </a:r>
            <a:endParaRPr lang="en-GB" sz="4400" dirty="0">
              <a:ln w="18415" cmpd="sng">
                <a:solidFill>
                  <a:schemeClr val="bg1">
                    <a:lumMod val="6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tx1">
                    <a:lumMod val="85000"/>
                    <a:lumOff val="15000"/>
                    <a:alpha val="6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Imprint MT Shadow" pitchFamily="82" charset="0"/>
              <a:ea typeface="+mj-ea"/>
              <a:cs typeface="DilleniaUPC" pitchFamily="18" charset="-34"/>
            </a:endParaRPr>
          </a:p>
        </p:txBody>
      </p:sp>
      <p:pic>
        <p:nvPicPr>
          <p:cNvPr id="8" name="Picture 5" descr="C:\Users\Utente\Desktop\Mamma.ppt\191133140-c79dcae2-31d4-4e97-af88-b351075eaad1.jpg"/>
          <p:cNvPicPr>
            <a:picLocks noChangeAspect="1" noChangeArrowheads="1"/>
          </p:cNvPicPr>
          <p:nvPr/>
        </p:nvPicPr>
        <p:blipFill>
          <a:blip r:embed="rId5" cstate="print">
            <a:grayscl/>
            <a:lum bright="-10000" contrast="10000"/>
          </a:blip>
          <a:srcRect/>
          <a:stretch>
            <a:fillRect/>
          </a:stretch>
        </p:blipFill>
        <p:spPr bwMode="auto">
          <a:xfrm>
            <a:off x="467544" y="1700808"/>
            <a:ext cx="3433564" cy="23004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Rettangolo 10"/>
          <p:cNvSpPr/>
          <p:nvPr/>
        </p:nvSpPr>
        <p:spPr>
          <a:xfrm>
            <a:off x="611560" y="1196752"/>
            <a:ext cx="28803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ln w="11430"/>
                <a:gradFill flip="none" rotWithShape="1">
                  <a:gsLst>
                    <a:gs pos="0">
                      <a:srgbClr val="F35B5B">
                        <a:shade val="30000"/>
                        <a:satMod val="115000"/>
                      </a:srgbClr>
                    </a:gs>
                    <a:gs pos="50000">
                      <a:srgbClr val="F35B5B">
                        <a:shade val="67500"/>
                        <a:satMod val="115000"/>
                      </a:srgbClr>
                    </a:gs>
                    <a:gs pos="100000">
                      <a:srgbClr val="F35B5B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• Small complex </a:t>
            </a:r>
          </a:p>
          <a:p>
            <a:pPr algn="ctr"/>
            <a:r>
              <a:rPr lang="en-GB" sz="2800" dirty="0" smtClean="0">
                <a:ln w="11430"/>
                <a:gradFill flip="none" rotWithShape="1">
                  <a:gsLst>
                    <a:gs pos="0">
                      <a:srgbClr val="F35B5B">
                        <a:shade val="30000"/>
                        <a:satMod val="115000"/>
                      </a:srgbClr>
                    </a:gs>
                    <a:gs pos="50000">
                      <a:srgbClr val="F35B5B">
                        <a:shade val="67500"/>
                        <a:satMod val="115000"/>
                      </a:srgbClr>
                    </a:gs>
                    <a:gs pos="100000">
                      <a:srgbClr val="F35B5B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of urban houses. 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2635379" y="692696"/>
            <a:ext cx="38747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mprint MT Shadow" pitchFamily="82" charset="0"/>
                <a:cs typeface="DilleniaUPC" pitchFamily="18" charset="-34"/>
              </a:rPr>
              <a:t>The most ancient rural settlement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90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4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4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400"/>
                            </p:stCondLst>
                            <p:childTnLst>
                              <p:par>
                                <p:cTn id="39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900"/>
                            </p:stCondLst>
                            <p:childTnLst>
                              <p:par>
                                <p:cTn id="44" presetID="15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900"/>
                            </p:stCondLst>
                            <p:childTnLst>
                              <p:par>
                                <p:cTn id="51" presetID="50" presetClass="entr" presetSubtype="0" decel="10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29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5" grpId="0"/>
      <p:bldP spid="11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C:\Users\Utente\Desktop\Mamma.ppt\486522_2497510057705_1851233737_n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2555776" y="1340768"/>
            <a:ext cx="4617980" cy="3064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0" descr="C:\Users\Utente\Desktop\Mamma.ppt\302493_1844093402697_786567453_n.jpg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/>
          <a:stretch>
            <a:fillRect/>
          </a:stretch>
        </p:blipFill>
        <p:spPr bwMode="auto">
          <a:xfrm>
            <a:off x="6228184" y="188640"/>
            <a:ext cx="2662946" cy="4006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asellaDiTesto 7"/>
          <p:cNvSpPr txBox="1"/>
          <p:nvPr/>
        </p:nvSpPr>
        <p:spPr>
          <a:xfrm>
            <a:off x="179512" y="116632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skoola Pota" pitchFamily="34" charset="0"/>
                <a:cs typeface="Iskoola Pota" pitchFamily="34" charset="0"/>
              </a:rPr>
              <a:t>• The way of connecting the houses depends on how much space there is  and on the most suitable position for the construction.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51520" y="3645024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skoola Pota" pitchFamily="34" charset="0"/>
                <a:cs typeface="Iskoola Pota" pitchFamily="34" charset="0"/>
              </a:rPr>
              <a:t>• There is a sort of hierarchy among the functions:</a:t>
            </a:r>
          </a:p>
        </p:txBody>
      </p:sp>
      <p:pic>
        <p:nvPicPr>
          <p:cNvPr id="4" name="Picture 8" descr="C:\Users\Utente\Desktop\Mamma.ppt\390992_2144824040775_1094901305_n.jpg"/>
          <p:cNvPicPr>
            <a:picLocks noChangeAspect="1" noChangeArrowheads="1"/>
          </p:cNvPicPr>
          <p:nvPr/>
        </p:nvPicPr>
        <p:blipFill>
          <a:blip r:embed="rId5" cstate="print">
            <a:lum bright="10000" contrast="20000"/>
          </a:blip>
          <a:srcRect/>
          <a:stretch>
            <a:fillRect/>
          </a:stretch>
        </p:blipFill>
        <p:spPr bwMode="auto">
          <a:xfrm>
            <a:off x="4211960" y="3573016"/>
            <a:ext cx="4690801" cy="3112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179512" y="4725144"/>
          <a:ext cx="4032448" cy="186954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16224"/>
                <a:gridCol w="2016224"/>
              </a:tblGrid>
              <a:tr h="42330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kern="1200" cap="small" baseline="0" noProof="0" dirty="0" smtClean="0">
                          <a:ln w="11430"/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</a:rPr>
                        <a:t>Position</a:t>
                      </a:r>
                      <a:endParaRPr lang="en-GB" sz="1800" b="1" kern="1200" cap="small" baseline="0" noProof="0" dirty="0" smtClean="0">
                        <a:ln w="11430"/>
                        <a:solidFill>
                          <a:schemeClr val="bg1"/>
                        </a:solidFill>
                        <a:effectLst>
                          <a:glow rad="101600">
                            <a:schemeClr val="tx1">
                              <a:alpha val="60000"/>
                            </a:schemeClr>
                          </a:glow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Iskoola Pota" pitchFamily="34" charset="0"/>
                        <a:ea typeface="+mn-ea"/>
                        <a:cs typeface="Iskoola Pot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en-GB" sz="1800" kern="1200" cap="small" baseline="0" noProof="0" dirty="0" smtClean="0">
                          <a:ln w="11430"/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</a:rPr>
                        <a:t>Function</a:t>
                      </a:r>
                      <a:endParaRPr lang="en-GB" sz="1800" b="1" kern="1200" cap="small" baseline="0" noProof="0" dirty="0" smtClean="0">
                        <a:ln w="11430"/>
                        <a:solidFill>
                          <a:schemeClr val="bg1"/>
                        </a:solidFill>
                        <a:effectLst>
                          <a:glow rad="101600">
                            <a:schemeClr val="tx1">
                              <a:alpha val="60000"/>
                            </a:schemeClr>
                          </a:glow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Iskoola Pota" pitchFamily="34" charset="0"/>
                        <a:ea typeface="+mn-ea"/>
                        <a:cs typeface="Iskoola Pota" pitchFamily="34" charset="0"/>
                      </a:endParaRPr>
                    </a:p>
                  </a:txBody>
                  <a:tcPr/>
                </a:tc>
              </a:tr>
              <a:tr h="59991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kern="1200" noProof="0" dirty="0" smtClean="0">
                          <a:ln w="11430"/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</a:rPr>
                        <a:t>The biggest room is close to the street.</a:t>
                      </a:r>
                      <a:endParaRPr lang="en-GB" sz="1600" b="1" kern="1200" noProof="0" dirty="0" smtClean="0">
                        <a:ln w="11430"/>
                        <a:solidFill>
                          <a:schemeClr val="bg1"/>
                        </a:solidFill>
                        <a:effectLst>
                          <a:glow rad="101600">
                            <a:schemeClr val="tx1">
                              <a:alpha val="60000"/>
                            </a:schemeClr>
                          </a:glow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Iskoola Pota" pitchFamily="34" charset="0"/>
                        <a:ea typeface="+mn-ea"/>
                        <a:cs typeface="Iskoola Pot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kern="1200" noProof="0" dirty="0" smtClean="0">
                          <a:ln w="11430"/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</a:rPr>
                        <a:t>Loading and unloading/ social life.</a:t>
                      </a:r>
                      <a:endParaRPr lang="en-GB" sz="1600" b="1" kern="1200" noProof="0" dirty="0" smtClean="0">
                        <a:ln w="11430"/>
                        <a:solidFill>
                          <a:schemeClr val="bg1"/>
                        </a:solidFill>
                        <a:effectLst>
                          <a:glow rad="101600">
                            <a:schemeClr val="tx1">
                              <a:alpha val="60000"/>
                            </a:schemeClr>
                          </a:glow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Iskoola Pota" pitchFamily="34" charset="0"/>
                        <a:ea typeface="+mn-ea"/>
                        <a:cs typeface="Iskoola Pota" pitchFamily="34" charset="0"/>
                      </a:endParaRPr>
                    </a:p>
                  </a:txBody>
                  <a:tcPr marL="15240" marR="152400" marT="15240" marB="15240"/>
                </a:tc>
              </a:tr>
              <a:tr h="8463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kern="1200" noProof="0" dirty="0" smtClean="0">
                          <a:ln w="11430"/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</a:rPr>
                        <a:t>Other small rooms are inland, in rural areas.</a:t>
                      </a:r>
                      <a:endParaRPr lang="en-GB" sz="1600" b="1" kern="1200" noProof="0" dirty="0" smtClean="0">
                        <a:ln w="11430"/>
                        <a:solidFill>
                          <a:schemeClr val="bg1"/>
                        </a:solidFill>
                        <a:effectLst>
                          <a:glow rad="101600">
                            <a:schemeClr val="tx1">
                              <a:alpha val="60000"/>
                            </a:schemeClr>
                          </a:glow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Iskoola Pota" pitchFamily="34" charset="0"/>
                        <a:ea typeface="+mn-ea"/>
                        <a:cs typeface="Iskoola Pot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kern="1200" noProof="0" dirty="0" smtClean="0">
                          <a:ln w="11430"/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</a:rPr>
                        <a:t>Livestock and agricultural activities.</a:t>
                      </a:r>
                      <a:endParaRPr lang="en-GB" sz="1600" b="1" kern="1200" noProof="0" dirty="0" smtClean="0">
                        <a:ln w="11430"/>
                        <a:solidFill>
                          <a:schemeClr val="bg1"/>
                        </a:solidFill>
                        <a:effectLst>
                          <a:glow rad="101600">
                            <a:schemeClr val="tx1">
                              <a:alpha val="60000"/>
                            </a:schemeClr>
                          </a:glow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Iskoola Pota" pitchFamily="34" charset="0"/>
                        <a:ea typeface="+mn-ea"/>
                        <a:cs typeface="Iskoola Pota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CasellaDiTesto 9"/>
          <p:cNvSpPr txBox="1"/>
          <p:nvPr/>
        </p:nvSpPr>
        <p:spPr>
          <a:xfrm>
            <a:off x="5508104" y="476672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skoola Pota" pitchFamily="34" charset="0"/>
                <a:cs typeface="Iskoola Pota" pitchFamily="34" charset="0"/>
              </a:rPr>
              <a:t>• </a:t>
            </a:r>
            <a:r>
              <a:rPr lang="en-GB" b="1" cap="small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skoola Pota" pitchFamily="34" charset="0"/>
                <a:cs typeface="Iskoola Pota" pitchFamily="34" charset="0"/>
              </a:rPr>
              <a:t>Material</a:t>
            </a:r>
            <a:r>
              <a:rPr lang="en-GB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skoola Pota" pitchFamily="34" charset="0"/>
                <a:cs typeface="Iskoola Pota" pitchFamily="34" charset="0"/>
              </a:rPr>
              <a:t>: the most common and cheap was tuff.</a:t>
            </a:r>
            <a:endParaRPr lang="en-GB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01600">
                  <a:schemeClr val="tx1">
                    <a:alpha val="6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Iskoola Pota" pitchFamily="34" charset="0"/>
              <a:cs typeface="Iskoola Pota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79512" y="2060848"/>
            <a:ext cx="3456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skoola Pota" pitchFamily="34" charset="0"/>
                <a:cs typeface="Iskoola Pota" pitchFamily="34" charset="0"/>
              </a:rPr>
              <a:t>• </a:t>
            </a:r>
            <a:r>
              <a:rPr lang="en-GB" b="1" cap="small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skoola Pota" pitchFamily="34" charset="0"/>
                <a:cs typeface="Iskoola Pota" pitchFamily="34" charset="0"/>
              </a:rPr>
              <a:t>Structures</a:t>
            </a:r>
            <a:r>
              <a:rPr lang="en-GB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skoola Pota" pitchFamily="34" charset="0"/>
                <a:cs typeface="Iskoola Pota" pitchFamily="34" charset="0"/>
              </a:rPr>
              <a:t>: domes, huge arches that sustain galleries and stairs that connect the levels.</a:t>
            </a:r>
            <a:endParaRPr lang="it-IT" dirty="0"/>
          </a:p>
        </p:txBody>
      </p:sp>
      <p:sp>
        <p:nvSpPr>
          <p:cNvPr id="12" name="Rettangolo 11"/>
          <p:cNvSpPr/>
          <p:nvPr/>
        </p:nvSpPr>
        <p:spPr>
          <a:xfrm>
            <a:off x="5724128" y="3140968"/>
            <a:ext cx="23762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skoola Pota" pitchFamily="34" charset="0"/>
                <a:cs typeface="Iskoola Pota" pitchFamily="34" charset="0"/>
              </a:rPr>
              <a:t>• </a:t>
            </a:r>
            <a:r>
              <a:rPr lang="en-GB" b="1" cap="small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skoola Pota" pitchFamily="34" charset="0"/>
                <a:cs typeface="Iskoola Pota" pitchFamily="34" charset="0"/>
              </a:rPr>
              <a:t>Colours</a:t>
            </a:r>
            <a:r>
              <a:rPr lang="en-GB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skoola Pota" pitchFamily="34" charset="0"/>
                <a:cs typeface="Iskoola Pota" pitchFamily="34" charset="0"/>
              </a:rPr>
              <a:t> : white of plaster, grey of tuff and finally red of the roof tiles.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9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2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35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00"/>
                            </p:stCondLst>
                            <p:childTnLst>
                              <p:par>
                                <p:cTn id="56" presetID="39" presetClass="entr" presetSubtype="0" accel="10000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1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Mamma.ppt\5315016187_c18ff39365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539552" y="1124744"/>
            <a:ext cx="3312368" cy="2484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ttangolo 5"/>
          <p:cNvSpPr/>
          <p:nvPr/>
        </p:nvSpPr>
        <p:spPr>
          <a:xfrm>
            <a:off x="3347864" y="116632"/>
            <a:ext cx="27029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err="1" smtClean="0">
                <a:ln w="11430"/>
                <a:solidFill>
                  <a:srgbClr val="00808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skoola Pota" pitchFamily="34" charset="0"/>
                <a:cs typeface="Iskoola Pota" pitchFamily="34" charset="0"/>
              </a:rPr>
              <a:t>Fienga</a:t>
            </a:r>
            <a:r>
              <a:rPr lang="en-GB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skoola Pota" pitchFamily="34" charset="0"/>
                <a:cs typeface="Iskoola Pota" pitchFamily="34" charset="0"/>
              </a:rPr>
              <a:t> </a:t>
            </a:r>
            <a:r>
              <a:rPr lang="en-GB" sz="3200" b="1" dirty="0" smtClean="0">
                <a:ln w="11430"/>
                <a:solidFill>
                  <a:srgbClr val="339933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skoola Pota" pitchFamily="34" charset="0"/>
                <a:cs typeface="Iskoola Pota" pitchFamily="34" charset="0"/>
              </a:rPr>
              <a:t>Castle</a:t>
            </a:r>
            <a:endParaRPr lang="it-IT" sz="3200" dirty="0">
              <a:solidFill>
                <a:srgbClr val="339933"/>
              </a:solidFill>
            </a:endParaRPr>
          </a:p>
        </p:txBody>
      </p:sp>
      <p:pic>
        <p:nvPicPr>
          <p:cNvPr id="2055" name="Picture 7" descr="C:\Users\Utente\Desktop\Mamma.ppt\Zona Archelogica del Castello Fienga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4860033" y="3645024"/>
            <a:ext cx="3895692" cy="29217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4" name="Picture 6" descr="C:\Users\Utente\Desktop\Mamma.ppt\Nocera_Inferiore Castello del Parco Fieng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1052736"/>
            <a:ext cx="3672408" cy="2704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Users\Utente\Desktop\Mamma.ppt\387276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3728" y="3429000"/>
            <a:ext cx="2437749" cy="3250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ttangolo 6"/>
          <p:cNvSpPr/>
          <p:nvPr/>
        </p:nvSpPr>
        <p:spPr>
          <a:xfrm>
            <a:off x="179512" y="4581128"/>
            <a:ext cx="8784976" cy="1815882"/>
          </a:xfrm>
          <a:prstGeom prst="rect">
            <a:avLst/>
          </a:prstGeom>
          <a:solidFill>
            <a:srgbClr val="000000">
              <a:alpha val="40000"/>
            </a:srgbClr>
          </a:solidFill>
          <a:ln w="19050">
            <a:solidFill>
              <a:srgbClr val="339933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en-GB" sz="2800" dirty="0" smtClean="0">
                <a:ln w="11430"/>
                <a:solidFill>
                  <a:srgbClr val="00ACA8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The structure of the castle is surrounded by three walls</a:t>
            </a:r>
            <a:r>
              <a:rPr lang="en-GB" sz="2800" dirty="0" smtClean="0">
                <a:solidFill>
                  <a:srgbClr val="00ACA8"/>
                </a:solidFill>
                <a:latin typeface="JasmineUPC" pitchFamily="18" charset="-34"/>
                <a:cs typeface="JasmineUPC" pitchFamily="18" charset="-34"/>
              </a:rPr>
              <a:t> </a:t>
            </a:r>
            <a:r>
              <a:rPr lang="en-GB" sz="2800" dirty="0" smtClean="0">
                <a:ln w="11430"/>
                <a:solidFill>
                  <a:srgbClr val="00ACA8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and at the top of them a Norman-</a:t>
            </a:r>
            <a:r>
              <a:rPr lang="en-GB" sz="2800" dirty="0" err="1" smtClean="0">
                <a:ln w="11430"/>
                <a:solidFill>
                  <a:srgbClr val="00ACA8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Svevian</a:t>
            </a:r>
            <a:r>
              <a:rPr lang="en-GB" sz="2800" dirty="0" smtClean="0">
                <a:ln w="11430"/>
                <a:solidFill>
                  <a:srgbClr val="00ACA8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 tower was built. Interesting are the double lancet windows.</a:t>
            </a:r>
          </a:p>
          <a:p>
            <a:pPr algn="just"/>
            <a:r>
              <a:rPr lang="en-GB" sz="2800" dirty="0" smtClean="0">
                <a:ln w="11430"/>
                <a:solidFill>
                  <a:srgbClr val="00ACA8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The actual structure was built between the 19° century and 20° century and takes its name from the last owners who lived there till few decades ago.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3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4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786902" y="120114"/>
            <a:ext cx="571502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rint MT Shadow" pitchFamily="82" charset="0"/>
                <a:ea typeface="+mj-ea"/>
                <a:cs typeface="DilleniaUPC" pitchFamily="18" charset="-34"/>
              </a:rPr>
              <a:t>“The </a:t>
            </a:r>
            <a:r>
              <a:rPr lang="en-GB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rint MT Shadow" pitchFamily="82" charset="0"/>
                <a:ea typeface="+mj-ea"/>
                <a:cs typeface="DilleniaUPC" pitchFamily="18" charset="-34"/>
              </a:rPr>
              <a:t>Paleochristian</a:t>
            </a:r>
            <a:r>
              <a:rPr lang="en-GB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rint MT Shadow" pitchFamily="82" charset="0"/>
                <a:ea typeface="+mj-ea"/>
                <a:cs typeface="DilleniaUPC" pitchFamily="18" charset="-34"/>
              </a:rPr>
              <a:t> Baptistery”</a:t>
            </a:r>
          </a:p>
          <a:p>
            <a:pPr algn="ctr"/>
            <a:r>
              <a:rPr lang="en-GB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mprint MT Shadow" pitchFamily="82" charset="0"/>
                <a:ea typeface="+mj-ea"/>
                <a:cs typeface="DilleniaUPC" pitchFamily="18" charset="-34"/>
              </a:rPr>
              <a:t>in Santa Maria Maggiore</a:t>
            </a:r>
            <a:endParaRPr lang="it-IT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Imprint MT Shadow" pitchFamily="82" charset="0"/>
              <a:ea typeface="+mj-ea"/>
              <a:cs typeface="DilleniaUPC" pitchFamily="18" charset="-34"/>
            </a:endParaRPr>
          </a:p>
        </p:txBody>
      </p:sp>
      <p:pic>
        <p:nvPicPr>
          <p:cNvPr id="1026" name="Picture 2" descr="C:\Users\Utente\Desktop\Mamma.ppt\Nocer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858540"/>
            <a:ext cx="5023415" cy="4018732"/>
          </a:xfrm>
          <a:prstGeom prst="flowChartAlternateProcess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Utente\Desktop\Mamma.ppt\8531130952_57606dac90_o.jpg"/>
          <p:cNvPicPr>
            <a:picLocks noChangeAspect="1" noChangeArrowheads="1"/>
          </p:cNvPicPr>
          <p:nvPr/>
        </p:nvPicPr>
        <p:blipFill>
          <a:blip r:embed="rId4" cstate="print"/>
          <a:srcRect b="10023"/>
          <a:stretch>
            <a:fillRect/>
          </a:stretch>
        </p:blipFill>
        <p:spPr bwMode="auto">
          <a:xfrm>
            <a:off x="251520" y="1988840"/>
            <a:ext cx="2782490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C:\Users\Utente\Desktop\Mamma.ppt\8273490824_390979df5b_z.jpg"/>
          <p:cNvPicPr>
            <a:picLocks noChangeAspect="1" noChangeArrowheads="1"/>
          </p:cNvPicPr>
          <p:nvPr/>
        </p:nvPicPr>
        <p:blipFill>
          <a:blip r:embed="rId5" cstate="print"/>
          <a:srcRect b="8454"/>
          <a:stretch>
            <a:fillRect/>
          </a:stretch>
        </p:blipFill>
        <p:spPr bwMode="auto">
          <a:xfrm>
            <a:off x="6012160" y="2039949"/>
            <a:ext cx="2592288" cy="3549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asellaDiTesto 9"/>
          <p:cNvSpPr txBox="1"/>
          <p:nvPr/>
        </p:nvSpPr>
        <p:spPr>
          <a:xfrm>
            <a:off x="971600" y="2121818"/>
            <a:ext cx="7128792" cy="3539430"/>
          </a:xfrm>
          <a:prstGeom prst="rect">
            <a:avLst/>
          </a:prstGeom>
          <a:solidFill>
            <a:srgbClr val="000000">
              <a:alpha val="50196"/>
            </a:srgbClr>
          </a:solidFill>
          <a:ln w="1905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2800" cap="small" dirty="0" smtClean="0">
                <a:ln w="11430"/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Where</a:t>
            </a:r>
            <a:r>
              <a:rPr lang="en-GB" sz="2800" dirty="0" smtClean="0">
                <a:ln w="11430"/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: </a:t>
            </a:r>
            <a:r>
              <a:rPr lang="en-GB" sz="2800" dirty="0" smtClean="0">
                <a:ln w="11430"/>
                <a:solidFill>
                  <a:srgbClr val="FF99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The Baptistery is situated in the centre of the present town. </a:t>
            </a:r>
          </a:p>
          <a:p>
            <a:pPr algn="just"/>
            <a:endParaRPr lang="en-GB" sz="2800" dirty="0" smtClean="0">
              <a:ln w="11430"/>
              <a:solidFill>
                <a:srgbClr val="FF99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asmineUPC" pitchFamily="18" charset="-34"/>
              <a:cs typeface="JasmineUPC" pitchFamily="18" charset="-34"/>
            </a:endParaRPr>
          </a:p>
          <a:p>
            <a:pPr algn="just"/>
            <a:r>
              <a:rPr lang="en-GB" sz="2800" cap="small" dirty="0" smtClean="0">
                <a:ln w="11430"/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When: </a:t>
            </a:r>
            <a:r>
              <a:rPr lang="en-GB" sz="2800" dirty="0" smtClean="0">
                <a:ln w="11430"/>
                <a:solidFill>
                  <a:srgbClr val="FF99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It was built around the middle of the VI century A.D. over the ruins of an Imperial building and was part of a larger and sacred structure.</a:t>
            </a:r>
          </a:p>
          <a:p>
            <a:pPr algn="just"/>
            <a:endParaRPr lang="en-GB" sz="2800" dirty="0" smtClean="0">
              <a:ln w="11430"/>
              <a:solidFill>
                <a:srgbClr val="FF99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asmineUPC" pitchFamily="18" charset="-34"/>
              <a:cs typeface="JasmineUPC" pitchFamily="18" charset="-34"/>
            </a:endParaRPr>
          </a:p>
          <a:p>
            <a:pPr algn="just"/>
            <a:r>
              <a:rPr lang="en-GB" sz="2800" cap="small" dirty="0" smtClean="0">
                <a:ln w="11430"/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Structure: </a:t>
            </a:r>
            <a:r>
              <a:rPr lang="en-GB" sz="2800" dirty="0" smtClean="0">
                <a:ln w="11430"/>
                <a:solidFill>
                  <a:srgbClr val="FF99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Circular shape with a marble baptising basin found in the centre, surrounded by fifteen pairs of precious marble columns.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6156176" y="6165304"/>
            <a:ext cx="28456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mprint MT Shadow" pitchFamily="82" charset="0"/>
                <a:ea typeface="+mj-ea"/>
                <a:cs typeface="DilleniaUPC" pitchFamily="18" charset="-34"/>
              </a:rPr>
              <a:t>Nocera</a:t>
            </a:r>
            <a:r>
              <a:rPr lang="en-GB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mprint MT Shadow" pitchFamily="82" charset="0"/>
                <a:ea typeface="+mj-ea"/>
                <a:cs typeface="DilleniaUPC" pitchFamily="18" charset="-34"/>
              </a:rPr>
              <a:t> </a:t>
            </a:r>
            <a:r>
              <a:rPr lang="en-GB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mprint MT Shadow" pitchFamily="82" charset="0"/>
                <a:ea typeface="+mj-ea"/>
                <a:cs typeface="DilleniaUPC" pitchFamily="18" charset="-34"/>
              </a:rPr>
              <a:t>Superiore</a:t>
            </a:r>
            <a:endParaRPr lang="it-IT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Imprint MT Shadow" pitchFamily="82" charset="0"/>
              <a:ea typeface="+mj-ea"/>
              <a:cs typeface="DilleniaUPC" pitchFamily="18" charset="-34"/>
            </a:endParaRPr>
          </a:p>
        </p:txBody>
      </p:sp>
      <p:pic>
        <p:nvPicPr>
          <p:cNvPr id="9" name="Tammurriata Ner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100392" y="404664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3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8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28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8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8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20" accel="100000" fill="hold">
                                          <p:stCondLst>
                                            <p:cond delay="128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20" accel="100000" fill="hold">
                                          <p:stCondLst>
                                            <p:cond delay="128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uiExpand="1" build="p"/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tente\Desktop\Mamma.ppt\cav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268760"/>
            <a:ext cx="5184576" cy="5300255"/>
          </a:xfrm>
          <a:prstGeom prst="roundRect">
            <a:avLst>
              <a:gd name="adj" fmla="val 8975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Rettangolo 5"/>
          <p:cNvSpPr/>
          <p:nvPr/>
        </p:nvSpPr>
        <p:spPr>
          <a:xfrm>
            <a:off x="2627784" y="44624"/>
            <a:ext cx="427533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dirty="0" smtClean="0">
                <a:ln w="11430"/>
                <a:gradFill flip="none" rotWithShape="1">
                  <a:gsLst>
                    <a:gs pos="0">
                      <a:srgbClr val="6699FF">
                        <a:shade val="30000"/>
                        <a:satMod val="115000"/>
                      </a:srgbClr>
                    </a:gs>
                    <a:gs pos="50000">
                      <a:srgbClr val="6699FF">
                        <a:shade val="67500"/>
                        <a:satMod val="115000"/>
                      </a:srgbClr>
                    </a:gs>
                    <a:gs pos="100000">
                      <a:srgbClr val="6699FF">
                        <a:shade val="100000"/>
                        <a:satMod val="11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skoola Pota" pitchFamily="34" charset="0"/>
                <a:cs typeface="Iskoola Pota" pitchFamily="34" charset="0"/>
              </a:rPr>
              <a:t>Cava de’ </a:t>
            </a:r>
            <a:r>
              <a:rPr lang="en-GB" sz="4400" b="1" dirty="0" err="1" smtClean="0">
                <a:ln w="11430"/>
                <a:gradFill flip="none" rotWithShape="1">
                  <a:gsLst>
                    <a:gs pos="0">
                      <a:srgbClr val="6699FF">
                        <a:shade val="30000"/>
                        <a:satMod val="115000"/>
                      </a:srgbClr>
                    </a:gs>
                    <a:gs pos="50000">
                      <a:srgbClr val="6699FF">
                        <a:shade val="67500"/>
                        <a:satMod val="115000"/>
                      </a:srgbClr>
                    </a:gs>
                    <a:gs pos="100000">
                      <a:srgbClr val="6699FF">
                        <a:shade val="100000"/>
                        <a:satMod val="11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skoola Pota" pitchFamily="34" charset="0"/>
                <a:cs typeface="Iskoola Pota" pitchFamily="34" charset="0"/>
              </a:rPr>
              <a:t>Tirreni</a:t>
            </a:r>
            <a:endParaRPr lang="it-IT" sz="4400" dirty="0">
              <a:gradFill flip="none" rotWithShape="1">
                <a:gsLst>
                  <a:gs pos="0">
                    <a:srgbClr val="6699FF">
                      <a:shade val="30000"/>
                      <a:satMod val="115000"/>
                    </a:srgbClr>
                  </a:gs>
                  <a:gs pos="50000">
                    <a:srgbClr val="6699FF">
                      <a:shade val="67500"/>
                      <a:satMod val="115000"/>
                    </a:srgbClr>
                  </a:gs>
                  <a:gs pos="100000">
                    <a:srgbClr val="6699FF">
                      <a:shade val="100000"/>
                      <a:satMod val="11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</p:txBody>
      </p:sp>
      <p:pic>
        <p:nvPicPr>
          <p:cNvPr id="3076" name="Picture 4" descr="C:\Users\Utente\Desktop\Mamma.ppt\piazza_cava_de_tirren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2204864"/>
            <a:ext cx="2590993" cy="3456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C:\Users\Utente\Desktop\Mamma.ppt\cava2.jpg"/>
          <p:cNvPicPr>
            <a:picLocks noChangeAspect="1" noChangeArrowheads="1"/>
          </p:cNvPicPr>
          <p:nvPr/>
        </p:nvPicPr>
        <p:blipFill>
          <a:blip r:embed="rId5" cstate="print"/>
          <a:srcRect l="11594" b="10310"/>
          <a:stretch>
            <a:fillRect/>
          </a:stretch>
        </p:blipFill>
        <p:spPr bwMode="auto">
          <a:xfrm>
            <a:off x="5292080" y="1988840"/>
            <a:ext cx="3533176" cy="24087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Rettangolo 11"/>
          <p:cNvSpPr/>
          <p:nvPr/>
        </p:nvSpPr>
        <p:spPr>
          <a:xfrm>
            <a:off x="869305" y="1052736"/>
            <a:ext cx="75191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Cava de’ </a:t>
            </a:r>
            <a:r>
              <a:rPr lang="en-GB" sz="2800" dirty="0" err="1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Tirreni</a:t>
            </a:r>
            <a:r>
              <a:rPr lang="en-GB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 is immersed in a sea of Mediterranean vegetation.</a:t>
            </a:r>
          </a:p>
        </p:txBody>
      </p:sp>
      <p:pic>
        <p:nvPicPr>
          <p:cNvPr id="1026" name="Picture 2" descr="C:\Users\Utente\Desktop\Mamma.ppt\ARCA1465_10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4077072"/>
            <a:ext cx="3096344" cy="23222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Utente\Desktop\Mamma.ppt\ARCA1356_1080.jpg"/>
          <p:cNvPicPr>
            <a:picLocks noChangeAspect="1" noChangeArrowheads="1"/>
          </p:cNvPicPr>
          <p:nvPr/>
        </p:nvPicPr>
        <p:blipFill>
          <a:blip r:embed="rId7" cstate="print">
            <a:lum contrast="10000"/>
          </a:blip>
          <a:srcRect/>
          <a:stretch>
            <a:fillRect/>
          </a:stretch>
        </p:blipFill>
        <p:spPr bwMode="auto">
          <a:xfrm>
            <a:off x="3923928" y="3645024"/>
            <a:ext cx="2175011" cy="29000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ttangolo 9"/>
          <p:cNvSpPr/>
          <p:nvPr/>
        </p:nvSpPr>
        <p:spPr>
          <a:xfrm>
            <a:off x="179512" y="177281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GB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• At the beginning, the abbey was born then the convents  and the churches. 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144016" y="2636912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GB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• The </a:t>
            </a:r>
            <a:r>
              <a:rPr lang="en-GB" sz="2800" dirty="0" smtClean="0">
                <a:ln w="11430"/>
                <a:gradFill flip="none" rotWithShape="1">
                  <a:gsLst>
                    <a:gs pos="0">
                      <a:srgbClr val="6699FF">
                        <a:shade val="30000"/>
                        <a:satMod val="115000"/>
                      </a:srgbClr>
                    </a:gs>
                    <a:gs pos="50000">
                      <a:srgbClr val="6699FF">
                        <a:shade val="67500"/>
                        <a:satMod val="115000"/>
                      </a:srgbClr>
                    </a:gs>
                    <a:gs pos="100000">
                      <a:srgbClr val="6699FF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Roman</a:t>
            </a:r>
            <a:r>
              <a:rPr lang="en-GB" sz="2800" dirty="0" smtClean="0">
                <a:ln w="11430"/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65000"/>
                        <a:lumOff val="3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65000"/>
                        <a:lumOff val="35000"/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 presence in the area is easily recognisable: arches, aqueducts and cisterns.</a:t>
            </a:r>
            <a:endParaRPr lang="it-IT" sz="2800" dirty="0" smtClean="0">
              <a:ln w="11430"/>
              <a:gradFill flip="none" rotWithShape="1">
                <a:gsLst>
                  <a:gs pos="0">
                    <a:schemeClr val="tx1">
                      <a:lumMod val="65000"/>
                      <a:lumOff val="35000"/>
                      <a:tint val="66000"/>
                      <a:satMod val="160000"/>
                    </a:schemeClr>
                  </a:gs>
                  <a:gs pos="50000">
                    <a:schemeClr val="tx1">
                      <a:lumMod val="65000"/>
                      <a:lumOff val="35000"/>
                      <a:tint val="44500"/>
                      <a:satMod val="160000"/>
                    </a:schemeClr>
                  </a:gs>
                  <a:gs pos="100000">
                    <a:schemeClr val="tx1">
                      <a:lumMod val="65000"/>
                      <a:lumOff val="35000"/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effectLst>
                <a:glow rad="101600">
                  <a:schemeClr val="tx1">
                    <a:alpha val="6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asmineUPC" pitchFamily="18" charset="-34"/>
              <a:cs typeface="JasmineUPC" pitchFamily="18" charset="-34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500"/>
                            </p:stCondLst>
                            <p:childTnLst>
                              <p:par>
                                <p:cTn id="35" presetID="50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0"/>
                            </p:stCondLst>
                            <p:childTnLst>
                              <p:par>
                                <p:cTn id="41" presetID="55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1000"/>
                            </p:stCondLst>
                            <p:childTnLst>
                              <p:par>
                                <p:cTn id="6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tente\Desktop\Mamma.ppt\badiasantissimatrinitacava1conmontefinest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15922"/>
            <a:ext cx="3453755" cy="47374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1" name="Picture 5" descr="C:\Users\Utente\Desktop\Mamma.ppt\Cava dè Tirreni_1988-04-19-34-8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1700808"/>
            <a:ext cx="2226320" cy="3058132"/>
          </a:xfrm>
          <a:prstGeom prst="snipRoundRect">
            <a:avLst>
              <a:gd name="adj1" fmla="val 16667"/>
              <a:gd name="adj2" fmla="val 18286"/>
            </a:avLst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2" name="Picture 6" descr="C:\Users\Utente\Desktop\Mamma.ppt\Cava dè Tirreni_1988-04-28-25-13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4941168"/>
            <a:ext cx="2493419" cy="1695525"/>
          </a:xfrm>
          <a:prstGeom prst="round2DiagRect">
            <a:avLst>
              <a:gd name="adj1" fmla="val 16667"/>
              <a:gd name="adj2" fmla="val 27990"/>
            </a:avLst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C:\Users\Utente\Desktop\Mamma.ppt\abbaziasstrinitacavainternochiesaaltare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3284984"/>
            <a:ext cx="2448272" cy="2582927"/>
          </a:xfrm>
          <a:prstGeom prst="flowChartConnector">
            <a:avLst/>
          </a:prstGeom>
          <a:ln>
            <a:noFill/>
          </a:ln>
          <a:effectLst>
            <a:glow rad="101600">
              <a:schemeClr val="accent3">
                <a:lumMod val="50000"/>
                <a:alpha val="6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asellaDiTesto 6"/>
          <p:cNvSpPr txBox="1"/>
          <p:nvPr/>
        </p:nvSpPr>
        <p:spPr>
          <a:xfrm>
            <a:off x="35496" y="44624"/>
            <a:ext cx="8856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b="1" dirty="0" smtClean="0">
                <a:ln w="11430"/>
                <a:gradFill flip="none" rotWithShape="1">
                  <a:gsLst>
                    <a:gs pos="0">
                      <a:srgbClr val="92D050">
                        <a:shade val="30000"/>
                        <a:satMod val="115000"/>
                      </a:srgbClr>
                    </a:gs>
                    <a:gs pos="50000">
                      <a:srgbClr val="92D050">
                        <a:shade val="67500"/>
                        <a:satMod val="115000"/>
                      </a:srgbClr>
                    </a:gs>
                    <a:gs pos="100000">
                      <a:srgbClr val="92D050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Our itinerary to discover the city of Cava goes on. </a:t>
            </a:r>
          </a:p>
          <a:p>
            <a:pPr algn="just"/>
            <a:r>
              <a:rPr lang="en-GB" sz="3200" b="1" dirty="0" smtClean="0">
                <a:ln w="11430"/>
                <a:gradFill flip="none" rotWithShape="1">
                  <a:gsLst>
                    <a:gs pos="0">
                      <a:srgbClr val="92D050">
                        <a:shade val="30000"/>
                        <a:satMod val="115000"/>
                      </a:srgbClr>
                    </a:gs>
                    <a:gs pos="50000">
                      <a:srgbClr val="92D050">
                        <a:shade val="67500"/>
                        <a:satMod val="115000"/>
                      </a:srgbClr>
                    </a:gs>
                    <a:gs pos="100000">
                      <a:srgbClr val="92D050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Visit to a mystical and secluded place: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716016" y="548680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cap="small" dirty="0" smtClean="0">
                <a:ln w="11430"/>
                <a:gradFill flip="none" rotWithShape="1">
                  <a:gsLst>
                    <a:gs pos="0">
                      <a:srgbClr val="5995ED">
                        <a:shade val="30000"/>
                        <a:satMod val="115000"/>
                      </a:srgbClr>
                    </a:gs>
                    <a:gs pos="50000">
                      <a:srgbClr val="5995ED">
                        <a:shade val="67500"/>
                        <a:satMod val="115000"/>
                      </a:srgbClr>
                    </a:gs>
                    <a:gs pos="100000">
                      <a:srgbClr val="5995ED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Badia </a:t>
            </a:r>
            <a:r>
              <a:rPr lang="en-GB" sz="3200" b="1" cap="small" dirty="0" err="1" smtClean="0">
                <a:ln w="11430"/>
                <a:gradFill flip="none" rotWithShape="1">
                  <a:gsLst>
                    <a:gs pos="0">
                      <a:srgbClr val="5995ED">
                        <a:shade val="30000"/>
                        <a:satMod val="115000"/>
                      </a:srgbClr>
                    </a:gs>
                    <a:gs pos="50000">
                      <a:srgbClr val="5995ED">
                        <a:shade val="67500"/>
                        <a:satMod val="115000"/>
                      </a:srgbClr>
                    </a:gs>
                    <a:gs pos="100000">
                      <a:srgbClr val="5995ED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della</a:t>
            </a:r>
            <a:r>
              <a:rPr lang="en-GB" sz="3200" b="1" cap="small" dirty="0" smtClean="0">
                <a:ln w="11430"/>
                <a:gradFill flip="none" rotWithShape="1">
                  <a:gsLst>
                    <a:gs pos="0">
                      <a:srgbClr val="5995ED">
                        <a:shade val="30000"/>
                        <a:satMod val="115000"/>
                      </a:srgbClr>
                    </a:gs>
                    <a:gs pos="50000">
                      <a:srgbClr val="5995ED">
                        <a:shade val="67500"/>
                        <a:satMod val="115000"/>
                      </a:srgbClr>
                    </a:gs>
                    <a:gs pos="100000">
                      <a:srgbClr val="5995ED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 </a:t>
            </a:r>
            <a:r>
              <a:rPr lang="en-GB" sz="3200" b="1" cap="small" dirty="0" err="1" smtClean="0">
                <a:ln w="11430"/>
                <a:gradFill flip="none" rotWithShape="1">
                  <a:gsLst>
                    <a:gs pos="0">
                      <a:srgbClr val="5995ED">
                        <a:shade val="30000"/>
                        <a:satMod val="115000"/>
                      </a:srgbClr>
                    </a:gs>
                    <a:gs pos="50000">
                      <a:srgbClr val="5995ED">
                        <a:shade val="67500"/>
                        <a:satMod val="115000"/>
                      </a:srgbClr>
                    </a:gs>
                    <a:gs pos="100000">
                      <a:srgbClr val="5995ED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Santissima</a:t>
            </a:r>
            <a:r>
              <a:rPr lang="en-GB" sz="3200" b="1" cap="small" dirty="0" smtClean="0">
                <a:ln w="11430"/>
                <a:gradFill flip="none" rotWithShape="1">
                  <a:gsLst>
                    <a:gs pos="0">
                      <a:srgbClr val="5995ED">
                        <a:shade val="30000"/>
                        <a:satMod val="115000"/>
                      </a:srgbClr>
                    </a:gs>
                    <a:gs pos="50000">
                      <a:srgbClr val="5995ED">
                        <a:shade val="67500"/>
                        <a:satMod val="115000"/>
                      </a:srgbClr>
                    </a:gs>
                    <a:gs pos="100000">
                      <a:srgbClr val="5995ED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 </a:t>
            </a:r>
            <a:r>
              <a:rPr lang="en-GB" sz="3200" b="1" cap="small" dirty="0" err="1" smtClean="0">
                <a:ln w="11430"/>
                <a:gradFill flip="none" rotWithShape="1">
                  <a:gsLst>
                    <a:gs pos="0">
                      <a:srgbClr val="5995ED">
                        <a:shade val="30000"/>
                        <a:satMod val="115000"/>
                      </a:srgbClr>
                    </a:gs>
                    <a:gs pos="50000">
                      <a:srgbClr val="5995ED">
                        <a:shade val="67500"/>
                        <a:satMod val="115000"/>
                      </a:srgbClr>
                    </a:gs>
                    <a:gs pos="100000">
                      <a:srgbClr val="5995ED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Trinità</a:t>
            </a:r>
            <a:endParaRPr lang="en-GB" sz="3200" b="1" cap="small" dirty="0" smtClean="0">
              <a:ln w="11430"/>
              <a:gradFill flip="none" rotWithShape="1">
                <a:gsLst>
                  <a:gs pos="0">
                    <a:srgbClr val="5995ED">
                      <a:shade val="30000"/>
                      <a:satMod val="115000"/>
                    </a:srgbClr>
                  </a:gs>
                  <a:gs pos="50000">
                    <a:srgbClr val="5995ED">
                      <a:shade val="67500"/>
                      <a:satMod val="115000"/>
                    </a:srgbClr>
                  </a:gs>
                  <a:gs pos="100000">
                    <a:srgbClr val="5995ED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glow rad="101600">
                  <a:schemeClr val="tx1">
                    <a:alpha val="6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asmineUPC" pitchFamily="18" charset="-34"/>
              <a:cs typeface="JasmineUPC" pitchFamily="18" charset="-34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23528" y="1610797"/>
            <a:ext cx="3384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cap="small" dirty="0" smtClean="0">
                <a:ln w="11430"/>
                <a:solidFill>
                  <a:srgbClr val="92D05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Where: </a:t>
            </a:r>
            <a:r>
              <a:rPr lang="en-GB" sz="2800" dirty="0" smtClean="0">
                <a:ln w="11430"/>
                <a:solidFill>
                  <a:srgbClr val="85BAEB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It stands at the foot of Monte </a:t>
            </a:r>
            <a:r>
              <a:rPr lang="en-GB" sz="2800" dirty="0" err="1" smtClean="0">
                <a:ln w="11430"/>
                <a:solidFill>
                  <a:srgbClr val="85BAEB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Finestra</a:t>
            </a:r>
            <a:r>
              <a:rPr lang="en-GB" sz="2800" dirty="0" smtClean="0">
                <a:ln w="11430"/>
                <a:solidFill>
                  <a:srgbClr val="85BAEB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.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323528" y="2693238"/>
            <a:ext cx="35283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800" cap="small" dirty="0" smtClean="0">
                <a:ln w="11430"/>
                <a:solidFill>
                  <a:srgbClr val="92D05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When: </a:t>
            </a:r>
            <a:r>
              <a:rPr lang="en-GB" sz="2800" dirty="0" smtClean="0">
                <a:ln w="11430"/>
                <a:solidFill>
                  <a:srgbClr val="85BAEB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It was founded in 1011. The current facade dates back to the second half of the 18th century.</a:t>
            </a:r>
            <a:endParaRPr lang="it-IT" sz="2800" dirty="0" smtClean="0">
              <a:ln w="11430"/>
              <a:solidFill>
                <a:srgbClr val="85BAEB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asmineUPC" pitchFamily="18" charset="-34"/>
              <a:cs typeface="JasmineUPC" pitchFamily="18" charset="-34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6660232" y="1909276"/>
            <a:ext cx="233975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800" cap="small" dirty="0" smtClean="0">
                <a:ln w="11430"/>
                <a:solidFill>
                  <a:srgbClr val="92D05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• </a:t>
            </a:r>
            <a:r>
              <a:rPr lang="en-GB" sz="2800" dirty="0" smtClean="0">
                <a:ln w="11430"/>
                <a:solidFill>
                  <a:srgbClr val="85BAEB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The dome, the choir and the traverse were frescoed in the 19th century. Interesting are the pulpit, two bas-reliefs, the altar in multicoloured marble, the Romanesque cloister, the vast hall and the library.</a:t>
            </a: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4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4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40"/>
                            </p:stCondLst>
                            <p:childTnLst>
                              <p:par>
                                <p:cTn id="28" presetID="17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54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540"/>
                            </p:stCondLst>
                            <p:childTnLst>
                              <p:par>
                                <p:cTn id="44" presetID="2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40"/>
                            </p:stCondLst>
                            <p:childTnLst>
                              <p:par>
                                <p:cTn id="50" presetID="5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7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770" decel="100000"/>
                                        <p:tgtEl>
                                          <p:spTgt spid="10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7" dur="77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2873</TotalTime>
  <Words>2069</Words>
  <Application>Microsoft Office PowerPoint</Application>
  <PresentationFormat>Diavetítés a képernyőre (4:3 oldalarány)</PresentationFormat>
  <Paragraphs>180</Paragraphs>
  <Slides>30</Slides>
  <Notes>0</Notes>
  <HiddenSlides>0</HiddenSlides>
  <MMClips>6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30</vt:i4>
      </vt:variant>
    </vt:vector>
  </HeadingPairs>
  <TitlesOfParts>
    <vt:vector size="31" baseType="lpstr">
      <vt:lpstr>Tema di Office</vt:lpstr>
      <vt:lpstr>A tailor made stunning tour for “Comenius project”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Nocera</dc:title>
  <dc:creator>Utente</dc:creator>
  <cp:lastModifiedBy>Gabi</cp:lastModifiedBy>
  <cp:revision>634</cp:revision>
  <dcterms:created xsi:type="dcterms:W3CDTF">2013-04-15T16:34:28Z</dcterms:created>
  <dcterms:modified xsi:type="dcterms:W3CDTF">2013-08-28T06:24:18Z</dcterms:modified>
</cp:coreProperties>
</file>