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9" r:id="rId12"/>
    <p:sldId id="266" r:id="rId13"/>
    <p:sldId id="267" r:id="rId14"/>
    <p:sldId id="268" r:id="rId15"/>
    <p:sldId id="269" r:id="rId16"/>
    <p:sldId id="270" r:id="rId17"/>
    <p:sldId id="271" r:id="rId18"/>
    <p:sldId id="280" r:id="rId19"/>
    <p:sldId id="281" r:id="rId20"/>
    <p:sldId id="282" r:id="rId21"/>
    <p:sldId id="272" r:id="rId22"/>
    <p:sldId id="273" r:id="rId23"/>
    <p:sldId id="274" r:id="rId24"/>
    <p:sldId id="275" r:id="rId25"/>
    <p:sldId id="283" r:id="rId26"/>
    <p:sldId id="284" r:id="rId27"/>
    <p:sldId id="276" r:id="rId28"/>
    <p:sldId id="285" r:id="rId29"/>
    <p:sldId id="277" r:id="rId30"/>
    <p:sldId id="278" r:id="rId31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93" autoAdjust="0"/>
    <p:restoredTop sz="93613" autoAdjust="0"/>
  </p:normalViewPr>
  <p:slideViewPr>
    <p:cSldViewPr>
      <p:cViewPr>
        <p:scale>
          <a:sx n="51" d="100"/>
          <a:sy n="51" d="100"/>
        </p:scale>
        <p:origin x="-288" y="-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0033F1A-6B5B-40E8-8385-E168A5D5628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C1B5AF-1122-4A27-ACDB-0F0032FD72C6}" type="slidenum">
              <a:rPr lang="hu-HU" smtClean="0"/>
              <a:pPr/>
              <a:t>1</a:t>
            </a:fld>
            <a:endParaRPr lang="hu-HU" smtClean="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2A5C3-0C68-4BAA-A596-2292342E54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7E02F-AB1A-4137-9702-3967C497C3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88A86-1C83-45E1-A62F-0F1B751DB8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6345-8CA2-41DB-9E64-FB04AD0591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1DA0-0C32-49D6-B036-52F6357839E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09B13-7B6F-4668-8968-6E2144D470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3E342-06ED-4343-AD67-6AF3F03190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F8D2-1930-4C97-B9F3-36C825F59D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40BA7-3823-4693-B93C-4F26AC7F8F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84D5-9DE1-46B6-8B60-0916C033A7F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4A00-3B1B-484F-A39C-9970FDCFC7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D2982-B034-4412-AAE9-3FFBFF30A2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0BFC614-D848-4416-9811-93D02A3422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497013"/>
          </a:xfrm>
        </p:spPr>
        <p:txBody>
          <a:bodyPr tIns="38808"/>
          <a:lstStyle/>
          <a:p>
            <a:pPr eaLnBrk="1"/>
            <a:r>
              <a:rPr lang="en-US" smtClean="0"/>
              <a:t/>
            </a:r>
            <a:br>
              <a:rPr lang="en-US" smtClean="0"/>
            </a:br>
            <a:r>
              <a:rPr lang="en-US" sz="6000" b="1" smtClean="0">
                <a:latin typeface="Monotype Corsiva" pitchFamily="66" charset="0"/>
              </a:rPr>
              <a:t>FAZEKASS</a:t>
            </a:r>
            <a:r>
              <a:rPr lang="hu-HU" sz="6000" b="1" smtClean="0">
                <a:latin typeface="Monotype Corsiva" pitchFamily="66" charset="0"/>
              </a:rPr>
              <a:t>ÁG TORDÁN</a:t>
            </a:r>
            <a:endParaRPr lang="en-US" sz="6000" b="1" smtClean="0">
              <a:latin typeface="Monotype Corsiva" pitchFamily="66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68313" y="2789238"/>
            <a:ext cx="9070975" cy="3998912"/>
          </a:xfrm>
        </p:spPr>
        <p:txBody>
          <a:bodyPr anchor="ctr"/>
          <a:lstStyle/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endParaRPr lang="en-US" sz="1800" b="1" dirty="0" smtClean="0"/>
          </a:p>
          <a:p>
            <a:pPr eaLnBrk="1">
              <a:defRPr/>
            </a:pPr>
            <a:r>
              <a:rPr lang="hu-HU" sz="1800" b="1" dirty="0" smtClean="0"/>
              <a:t>Szerző</a:t>
            </a:r>
            <a:r>
              <a:rPr lang="hu-HU" sz="1800" dirty="0" smtClean="0"/>
              <a:t>: FODOR- KISS HUNOR</a:t>
            </a:r>
          </a:p>
          <a:p>
            <a:pPr eaLnBrk="1">
              <a:defRPr/>
            </a:pPr>
            <a:r>
              <a:rPr lang="hu-HU" sz="1800" b="1" dirty="0" smtClean="0"/>
              <a:t>JÓSIKA MIKLÓS ELMÉLETI LÍCEUM TORDA</a:t>
            </a:r>
          </a:p>
          <a:p>
            <a:pPr eaLnBrk="1">
              <a:defRPr/>
            </a:pPr>
            <a:r>
              <a:rPr lang="hu-HU" sz="1800" b="1" dirty="0" smtClean="0"/>
              <a:t>Témavezető tanár</a:t>
            </a:r>
            <a:r>
              <a:rPr lang="en-US" sz="1800" b="1" dirty="0" smtClean="0"/>
              <a:t>ok</a:t>
            </a:r>
            <a:r>
              <a:rPr lang="hu-HU" sz="1800" b="1" dirty="0" smtClean="0"/>
              <a:t>: </a:t>
            </a:r>
            <a:r>
              <a:rPr lang="hu-HU" sz="1800" dirty="0" smtClean="0"/>
              <a:t>JÓZAN ERZSÉBET</a:t>
            </a:r>
            <a:r>
              <a:rPr lang="en-US" sz="1800" dirty="0" smtClean="0"/>
              <a:t>, FODOR BRIGITTA</a:t>
            </a:r>
          </a:p>
          <a:p>
            <a:pPr marL="0" indent="0" algn="ctr" eaLnBrk="1">
              <a:spcAft>
                <a:spcPct val="0"/>
              </a:spcAft>
              <a:defRPr/>
            </a:pPr>
            <a:endParaRPr lang="en-US" dirty="0"/>
          </a:p>
        </p:txBody>
      </p:sp>
      <p:pic>
        <p:nvPicPr>
          <p:cNvPr id="205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313" y="2865438"/>
            <a:ext cx="16002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1638" y="2789238"/>
            <a:ext cx="4260850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8575" y="2808288"/>
            <a:ext cx="1560513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27038"/>
            <a:ext cx="9069387" cy="1260475"/>
          </a:xfrm>
        </p:spPr>
        <p:txBody>
          <a:bodyPr/>
          <a:lstStyle/>
          <a:p>
            <a:pPr eaLnBrk="1"/>
            <a:r>
              <a:rPr lang="en-US" sz="2800" smtClean="0">
                <a:latin typeface="Times New Roman" pitchFamily="18" charset="0"/>
              </a:rPr>
              <a:t/>
            </a:r>
            <a:br>
              <a:rPr lang="en-US" sz="2800" smtClean="0">
                <a:latin typeface="Times New Roman" pitchFamily="18" charset="0"/>
              </a:rPr>
            </a:br>
            <a:r>
              <a:rPr lang="en-US" sz="2800" smtClean="0">
                <a:latin typeface="Times New Roman" pitchFamily="18" charset="0"/>
              </a:rPr>
              <a:t/>
            </a:r>
            <a:br>
              <a:rPr lang="en-US" sz="2800" smtClean="0">
                <a:latin typeface="Times New Roman" pitchFamily="18" charset="0"/>
              </a:rPr>
            </a:br>
            <a:r>
              <a:rPr lang="en-US" sz="2800" smtClean="0">
                <a:latin typeface="Times New Roman" pitchFamily="18" charset="0"/>
              </a:rPr>
              <a:t/>
            </a:r>
            <a:br>
              <a:rPr lang="en-US" sz="2800" smtClean="0">
                <a:latin typeface="Times New Roman" pitchFamily="18" charset="0"/>
              </a:rPr>
            </a:br>
            <a:r>
              <a:rPr lang="hu-HU" sz="2800" smtClean="0">
                <a:latin typeface="Times New Roman" pitchFamily="18" charset="0"/>
              </a:rPr>
              <a:t>“…ismerjük a vinci bokályok kitűnő minőségét, ilyenképpen a tordai bokályok sem lehettek nála alábbvaló készítmények.”</a:t>
            </a:r>
            <a:r>
              <a:rPr lang="en-US" sz="4000" smtClean="0"/>
              <a:t> </a:t>
            </a:r>
            <a:r>
              <a:rPr lang="hu-HU" sz="4000" smtClean="0"/>
              <a:t/>
            </a:r>
            <a:br>
              <a:rPr lang="hu-HU" sz="4000" smtClean="0"/>
            </a:br>
            <a:r>
              <a:rPr lang="hu-HU" sz="4000" smtClean="0"/>
              <a:t>                                               </a:t>
            </a:r>
            <a:r>
              <a:rPr lang="hu-HU" sz="2000" smtClean="0">
                <a:latin typeface="Times New Roman" pitchFamily="18" charset="0"/>
              </a:rPr>
              <a:t>HEREPEI JÁNOS</a:t>
            </a:r>
            <a:endParaRPr lang="en-US" sz="4000" smtClean="0"/>
          </a:p>
        </p:txBody>
      </p:sp>
      <p:pic>
        <p:nvPicPr>
          <p:cNvPr id="7" name="Content Placeholder 6" descr="fgh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25512" y="2789237"/>
            <a:ext cx="2076573" cy="41910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Content Placeholder 7" descr="tghg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14802">
            <a:off x="3901080" y="2314365"/>
            <a:ext cx="2128406" cy="429622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 descr="C:\Documents and Settings\SHINIGAMI\Desktop\fvbhg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9112" y="2713037"/>
            <a:ext cx="2106618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3744913" y="690403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XIX SZÁZADI BOKÁLYOK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  <p:sp>
        <p:nvSpPr>
          <p:cNvPr id="12291" name="Text Placeholder 5"/>
          <p:cNvSpPr>
            <a:spLocks noGrp="1"/>
          </p:cNvSpPr>
          <p:nvPr>
            <p:ph type="body" idx="1"/>
          </p:nvPr>
        </p:nvSpPr>
        <p:spPr>
          <a:xfrm>
            <a:off x="849313" y="1341438"/>
            <a:ext cx="4452937" cy="704850"/>
          </a:xfrm>
        </p:spPr>
        <p:txBody>
          <a:bodyPr/>
          <a:lstStyle/>
          <a:p>
            <a:pPr eaLnBrk="1"/>
            <a:endParaRPr lang="en-US" sz="2800" b="0" smtClean="0"/>
          </a:p>
          <a:p>
            <a:pPr eaLnBrk="1"/>
            <a:r>
              <a:rPr lang="hu-HU" sz="1800" smtClean="0"/>
              <a:t>ALINCZI BOKÁLY</a:t>
            </a:r>
            <a:endParaRPr lang="en-US" sz="1800" smtClean="0"/>
          </a:p>
        </p:txBody>
      </p:sp>
      <p:pic>
        <p:nvPicPr>
          <p:cNvPr id="10" name="Picture 5" descr="Boká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1575" y="2238375"/>
            <a:ext cx="2514600" cy="470018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7" descr="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 rot="651988">
            <a:off x="4529235" y="1950845"/>
            <a:ext cx="4842997" cy="3307919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4872038" y="544512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b="1"/>
              <a:t>TORDAI BOKÁLY</a:t>
            </a:r>
            <a:endParaRPr lang="en-US" b="1"/>
          </a:p>
        </p:txBody>
      </p:sp>
      <p:sp>
        <p:nvSpPr>
          <p:cNvPr id="12295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z="4000" smtClean="0">
                <a:latin typeface="Times New Roman" pitchFamily="18" charset="0"/>
              </a:rPr>
              <a:t>Fazekas céh írásos említése.</a:t>
            </a:r>
            <a:endParaRPr lang="en-US" sz="4000" smtClean="0">
              <a:latin typeface="Times New Roman" pitchFamily="18" charset="0"/>
            </a:endParaRPr>
          </a:p>
        </p:txBody>
      </p:sp>
      <p:pic>
        <p:nvPicPr>
          <p:cNvPr id="7" name="Content Placeholder 6" descr="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54112" y="2332037"/>
            <a:ext cx="3492896" cy="465719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Content Placeholder 7" descr="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600486">
            <a:off x="5650397" y="1856242"/>
            <a:ext cx="3377457" cy="450327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747838" y="1609725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sz="2400"/>
              <a:t>BOKÁLY</a:t>
            </a:r>
            <a:endParaRPr lang="en-US" sz="240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310438" y="1228725"/>
            <a:ext cx="1471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sz="2400"/>
              <a:t>KANCSÓ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mtClean="0"/>
              <a:t>IPAROSTÁRSULÁS - 1875</a:t>
            </a:r>
            <a:endParaRPr lang="en-US" smtClean="0"/>
          </a:p>
        </p:txBody>
      </p:sp>
      <p:sp>
        <p:nvSpPr>
          <p:cNvPr id="143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849313" y="1722438"/>
            <a:ext cx="3505200" cy="4987925"/>
          </a:xfrm>
        </p:spPr>
        <p:txBody>
          <a:bodyPr/>
          <a:lstStyle/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400" smtClean="0">
                <a:latin typeface="Times New Roman" pitchFamily="18" charset="0"/>
              </a:rPr>
              <a:t>VIRÁGZÁS</a:t>
            </a:r>
          </a:p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400" smtClean="0">
                <a:latin typeface="Times New Roman" pitchFamily="18" charset="0"/>
              </a:rPr>
              <a:t>    „…az iparág a század közepén virágzott, és Szebenben, Besztercén, Vajdahunyadon sőt Debrecenben is nagyon kelendőek voltak a tordai termékek.</a:t>
            </a:r>
            <a:r>
              <a:rPr lang="en-US" sz="2400" smtClean="0">
                <a:latin typeface="Times New Roman" pitchFamily="18" charset="0"/>
              </a:rPr>
              <a:t> </a:t>
            </a:r>
            <a:r>
              <a:rPr lang="hu-HU" sz="2400" smtClean="0">
                <a:latin typeface="Times New Roman" pitchFamily="18" charset="0"/>
              </a:rPr>
              <a:t>„</a:t>
            </a:r>
            <a:endParaRPr lang="en-US" sz="2400" smtClean="0">
              <a:latin typeface="Times New Roman" pitchFamily="18" charset="0"/>
            </a:endParaRPr>
          </a:p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pic>
        <p:nvPicPr>
          <p:cNvPr id="6" name="Content Placeholder 5" descr="fff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9312" y="1646237"/>
            <a:ext cx="2105585" cy="498792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6" name="Picture 2" descr="C:\Documents and Settings\SHINIGAMI\Desktop\gb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7460">
            <a:off x="7671286" y="1531728"/>
            <a:ext cx="1724462" cy="4271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mtClean="0"/>
              <a:t>KERÁMIAGYÁR - 1920</a:t>
            </a:r>
            <a:endParaRPr lang="en-US" smtClean="0"/>
          </a:p>
        </p:txBody>
      </p:sp>
      <p:pic>
        <p:nvPicPr>
          <p:cNvPr id="7" name="Content Placeholder 6" descr="16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862891">
            <a:off x="610572" y="3844436"/>
            <a:ext cx="3755350" cy="274420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ontent Placeholder 5" descr="58.ti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810125" y="1493837"/>
            <a:ext cx="4428743" cy="295656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967038" y="2216150"/>
            <a:ext cx="177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/>
              <a:t> TOMPA GYÁR</a:t>
            </a:r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643438" y="518795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/>
              <a:t>TOMPA KERÁMIA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198438"/>
            <a:ext cx="9069387" cy="1260475"/>
          </a:xfrm>
        </p:spPr>
        <p:txBody>
          <a:bodyPr/>
          <a:lstStyle/>
          <a:p>
            <a:pPr eaLnBrk="1"/>
            <a:r>
              <a:rPr lang="hu-HU" sz="3200" smtClean="0">
                <a:latin typeface="Times New Roman" pitchFamily="18" charset="0"/>
              </a:rPr>
              <a:t>II. VILÁGHÁBORÚ ÉS AZ AZT KÖVETŐ VÁLTOZÁSOK FATÁLIS HATÁSA</a:t>
            </a:r>
            <a:endParaRPr lang="en-US" sz="3200" smtClean="0"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96913" y="1570038"/>
            <a:ext cx="4457700" cy="4987925"/>
          </a:xfrm>
        </p:spPr>
        <p:txBody>
          <a:bodyPr/>
          <a:lstStyle/>
          <a:p>
            <a:pPr marL="0" indent="0" eaLnBrk="1">
              <a:buFont typeface="Times New Roman" pitchFamily="18" charset="0"/>
              <a:buChar char="•"/>
            </a:pPr>
            <a:r>
              <a:rPr lang="hu-HU" sz="1800" smtClean="0"/>
              <a:t>1944- ben a tordai harcok idején a gyár leállt</a:t>
            </a:r>
            <a:endParaRPr lang="en-US" sz="1800" smtClean="0"/>
          </a:p>
          <a:p>
            <a:pPr marL="0" indent="0" eaLnBrk="1">
              <a:buFont typeface="Times New Roman" pitchFamily="18" charset="0"/>
              <a:buChar char="•"/>
            </a:pPr>
            <a:r>
              <a:rPr lang="hu-HU" sz="1800" smtClean="0"/>
              <a:t>Tompa Sándort, Tompa Lajost és Tompa Mihályt</a:t>
            </a:r>
            <a:r>
              <a:rPr lang="en-US" sz="1800" smtClean="0"/>
              <a:t> </a:t>
            </a:r>
            <a:r>
              <a:rPr lang="hu-HU" sz="1800" smtClean="0"/>
              <a:t>elhurcolták oroszországi lágerekbe</a:t>
            </a:r>
            <a:endParaRPr lang="en-US" sz="1800" smtClean="0"/>
          </a:p>
          <a:p>
            <a:pPr marL="0" indent="0" eaLnBrk="1">
              <a:buFont typeface="Times New Roman" pitchFamily="18" charset="0"/>
              <a:buChar char="•"/>
            </a:pPr>
            <a:r>
              <a:rPr lang="en-US" sz="1800" smtClean="0"/>
              <a:t>Csak </a:t>
            </a:r>
            <a:r>
              <a:rPr lang="hu-HU" sz="1800" smtClean="0"/>
              <a:t>Mihály </a:t>
            </a:r>
            <a:r>
              <a:rPr lang="en-US" sz="1800" smtClean="0"/>
              <a:t>t</a:t>
            </a:r>
            <a:r>
              <a:rPr lang="hu-HU" sz="1800" smtClean="0"/>
              <a:t>ért vissza 1946-ban és újraindította a gyárat </a:t>
            </a:r>
          </a:p>
          <a:p>
            <a:pPr marL="0" indent="0" eaLnBrk="1">
              <a:buFont typeface="Times New Roman" pitchFamily="18" charset="0"/>
              <a:buChar char="•"/>
            </a:pPr>
            <a:r>
              <a:rPr lang="hu-HU" sz="1800" smtClean="0"/>
              <a:t> 1948-ban a gyárat államosították(a család tagjait kizárták) </a:t>
            </a:r>
          </a:p>
          <a:p>
            <a:pPr marL="0" indent="0" eaLnBrk="1">
              <a:buFont typeface="Times New Roman" pitchFamily="18" charset="0"/>
              <a:buChar char="•"/>
            </a:pPr>
            <a:r>
              <a:rPr lang="hu-HU" sz="1800" smtClean="0"/>
              <a:t>hozzá nem értő irányítás miatt a gyár rövid idő múlva bezárt</a:t>
            </a:r>
            <a:r>
              <a:rPr lang="en-US" sz="1800" smtClean="0"/>
              <a:t> </a:t>
            </a:r>
          </a:p>
        </p:txBody>
      </p:sp>
      <p:pic>
        <p:nvPicPr>
          <p:cNvPr id="5" name="Content Placeholder 4" descr="9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6550">
            <a:off x="5726112" y="1874837"/>
            <a:ext cx="3593329" cy="45720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777038" y="671195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/>
              <a:t>TOMPA VÁZA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50838"/>
            <a:ext cx="9067800" cy="1260475"/>
          </a:xfrm>
        </p:spPr>
        <p:txBody>
          <a:bodyPr/>
          <a:lstStyle/>
          <a:p>
            <a:pPr eaLnBrk="1"/>
            <a:r>
              <a:rPr lang="hu-HU" sz="4000" smtClean="0"/>
              <a:t> </a:t>
            </a:r>
            <a:r>
              <a:rPr lang="hu-HU" sz="3200" smtClean="0">
                <a:latin typeface="Times New Roman" pitchFamily="18" charset="0"/>
              </a:rPr>
              <a:t>A tordai kerámia minőségét a kitűnő alapanyagok használata és a szaktudás biztosította.</a:t>
            </a:r>
            <a:endParaRPr lang="en-US" sz="3200" smtClean="0">
              <a:latin typeface="Times New Roman" pitchFamily="18" charset="0"/>
            </a:endParaRPr>
          </a:p>
        </p:txBody>
      </p:sp>
      <p:pic>
        <p:nvPicPr>
          <p:cNvPr id="7" name="Content Placeholder 6" descr="858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20712" y="4084637"/>
            <a:ext cx="4287228" cy="2895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Content Placeholder 7" descr="N. 132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77355">
            <a:off x="5371398" y="1842029"/>
            <a:ext cx="4129722" cy="286914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108075" y="2335213"/>
            <a:ext cx="3871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hu-HU" sz="2400"/>
              <a:t>XIX. SZÁZADI BOKÁLYOK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50838"/>
            <a:ext cx="9069387" cy="1260475"/>
          </a:xfrm>
        </p:spPr>
        <p:txBody>
          <a:bodyPr/>
          <a:lstStyle/>
          <a:p>
            <a:pPr eaLnBrk="1"/>
            <a:r>
              <a:rPr lang="hu-HU" smtClean="0"/>
              <a:t> </a:t>
            </a:r>
            <a:r>
              <a:rPr lang="hu-HU" sz="3600" smtClean="0">
                <a:latin typeface="Times New Roman" pitchFamily="18" charset="0"/>
              </a:rPr>
              <a:t>MILYEN EDÉNYEKET KÉSZÍTETTEK TORDÁN?</a:t>
            </a:r>
            <a:endParaRPr lang="en-US" sz="3600" smtClean="0">
              <a:latin typeface="Times New Roman" pitchFamily="18" charset="0"/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44513" y="1646238"/>
            <a:ext cx="4457700" cy="4987925"/>
          </a:xfrm>
        </p:spPr>
        <p:txBody>
          <a:bodyPr/>
          <a:lstStyle/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000" smtClean="0">
                <a:latin typeface="Times New Roman" pitchFamily="18" charset="0"/>
              </a:rPr>
              <a:t>    Nagy mennyiségben készítettek cifra edényt,vizes és boroskancsót.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000" smtClean="0">
                <a:latin typeface="Times New Roman" pitchFamily="18" charset="0"/>
              </a:rPr>
              <a:t>   A konyhai edényeket: tároló edények (tejes, ételes, káposztás, aludttejes, szilvaízes, ételhordó stb.) tányérok, csuprok, szűrők, lábasok, fedők.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000" smtClean="0">
                <a:latin typeface="Times New Roman" pitchFamily="18" charset="0"/>
              </a:rPr>
              <a:t>   Készítettek még gyermekjátékokat és számtalan tárgyat, amire a háztartásban szükség volt</a:t>
            </a:r>
            <a:r>
              <a:rPr lang="en-US" sz="2000" smtClean="0">
                <a:latin typeface="Times New Roman" pitchFamily="18" charset="0"/>
              </a:rPr>
              <a:t>.</a:t>
            </a:r>
          </a:p>
        </p:txBody>
      </p:sp>
      <p:pic>
        <p:nvPicPr>
          <p:cNvPr id="7" name="Content Placeholder 6" descr="IMG_36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891537">
            <a:off x="6822583" y="1775872"/>
            <a:ext cx="2662541" cy="3550054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1" name="Picture 3" descr="F:\Tordai keramiak Teklatol\IMG_3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4312" y="4541837"/>
            <a:ext cx="3429000" cy="2571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925513" y="1112838"/>
            <a:ext cx="4605337" cy="857250"/>
          </a:xfrm>
        </p:spPr>
        <p:txBody>
          <a:bodyPr/>
          <a:lstStyle/>
          <a:p>
            <a:pPr eaLnBrk="1"/>
            <a:r>
              <a:rPr lang="en-US" b="0" smtClean="0"/>
              <a:t>  </a:t>
            </a:r>
          </a:p>
          <a:p>
            <a:pPr eaLnBrk="1"/>
            <a:endParaRPr lang="en-US" b="0" smtClean="0"/>
          </a:p>
          <a:p>
            <a:pPr eaLnBrk="1"/>
            <a:endParaRPr lang="en-US" b="0" smtClean="0"/>
          </a:p>
          <a:p>
            <a:pPr eaLnBrk="1"/>
            <a:endParaRPr lang="en-US" b="0" smtClean="0"/>
          </a:p>
          <a:p>
            <a:pPr eaLnBrk="1"/>
            <a:endParaRPr lang="en-US" b="0" smtClean="0"/>
          </a:p>
          <a:p>
            <a:pPr eaLnBrk="1"/>
            <a:endParaRPr lang="en-US" b="0" smtClean="0"/>
          </a:p>
          <a:p>
            <a:pPr eaLnBrk="1"/>
            <a:r>
              <a:rPr lang="en-US" sz="1800" b="0" smtClean="0"/>
              <a:t>TANY</a:t>
            </a:r>
            <a:r>
              <a:rPr lang="hu-HU" sz="1800" b="0" smtClean="0"/>
              <a:t>É</a:t>
            </a:r>
            <a:r>
              <a:rPr lang="en-US" sz="1800" b="0" smtClean="0"/>
              <a:t>R XIX. SZ</a:t>
            </a:r>
          </a:p>
          <a:p>
            <a:pPr eaLnBrk="1"/>
            <a:endParaRPr lang="en-US" smtClean="0"/>
          </a:p>
        </p:txBody>
      </p:sp>
      <p:sp>
        <p:nvSpPr>
          <p:cNvPr id="1946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2713" y="1722438"/>
            <a:ext cx="1930400" cy="704850"/>
          </a:xfrm>
        </p:spPr>
        <p:txBody>
          <a:bodyPr/>
          <a:lstStyle/>
          <a:p>
            <a:pPr eaLnBrk="1"/>
            <a:endParaRPr lang="en-US" sz="2800" b="0" smtClean="0"/>
          </a:p>
          <a:p>
            <a:pPr eaLnBrk="1"/>
            <a:r>
              <a:rPr lang="en-US" sz="1800" b="0" smtClean="0"/>
              <a:t>KULACS</a:t>
            </a:r>
          </a:p>
          <a:p>
            <a:pPr eaLnBrk="1"/>
            <a:endParaRPr lang="en-US" smtClean="0"/>
          </a:p>
        </p:txBody>
      </p:sp>
      <p:pic>
        <p:nvPicPr>
          <p:cNvPr id="7" name="Picture 4" descr="000087535-2210-3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5512" y="1722437"/>
            <a:ext cx="2904401" cy="2895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8" descr="1880 koru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92912" y="960437"/>
            <a:ext cx="2850726" cy="29718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7" descr="IMG_36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8899">
            <a:off x="4116857" y="3958669"/>
            <a:ext cx="2372354" cy="3162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2678113" y="5456238"/>
            <a:ext cx="115887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/>
              <a:t>KANCSÓ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mtClean="0"/>
              <a:t>Vizes és boroskancsó.</a:t>
            </a:r>
            <a:endParaRPr lang="en-US" smtClean="0"/>
          </a:p>
        </p:txBody>
      </p:sp>
      <p:pic>
        <p:nvPicPr>
          <p:cNvPr id="9" name="Picture 4" descr="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6912" y="1646237"/>
            <a:ext cx="4229100" cy="279776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5" descr="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689827">
            <a:off x="5319224" y="4141941"/>
            <a:ext cx="4275490" cy="275276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50838"/>
            <a:ext cx="9069387" cy="1211262"/>
          </a:xfrm>
        </p:spPr>
        <p:txBody>
          <a:bodyPr/>
          <a:lstStyle/>
          <a:p>
            <a:pPr eaLnBrk="1"/>
            <a:r>
              <a:rPr lang="en-US" sz="2800" smtClean="0">
                <a:latin typeface="Times New Roman" pitchFamily="18" charset="0"/>
              </a:rPr>
              <a:t/>
            </a:r>
            <a:br>
              <a:rPr lang="en-US" sz="2800" smtClean="0">
                <a:latin typeface="Times New Roman" pitchFamily="18" charset="0"/>
              </a:rPr>
            </a:br>
            <a:r>
              <a:rPr lang="hu-HU" sz="2800" smtClean="0">
                <a:latin typeface="Times New Roman" pitchFamily="18" charset="0"/>
              </a:rPr>
              <a:t>„A NÉPHAGYOMÁNY TART MEG BENNÜNKET MAGYARNAK…”</a:t>
            </a:r>
            <a:br>
              <a:rPr lang="hu-HU" sz="2800" smtClean="0">
                <a:latin typeface="Times New Roman" pitchFamily="18" charset="0"/>
              </a:rPr>
            </a:br>
            <a:r>
              <a:rPr lang="hu-HU" sz="2800" smtClean="0">
                <a:latin typeface="Times New Roman" pitchFamily="18" charset="0"/>
              </a:rPr>
              <a:t>                                                                 GYŐRFFY ISTVÁN</a:t>
            </a:r>
            <a:endParaRPr lang="en-US" sz="2800" smtClean="0">
              <a:latin typeface="Times New Roman" pitchFamily="18" charset="0"/>
            </a:endParaRPr>
          </a:p>
        </p:txBody>
      </p:sp>
      <p:pic>
        <p:nvPicPr>
          <p:cNvPr id="5" name="Content Placeholder 4" descr="IMG_69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77912" y="1646237"/>
            <a:ext cx="2251472" cy="300196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F:\New folder\IMG_6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5115">
            <a:off x="7034195" y="2230158"/>
            <a:ext cx="2407229" cy="3209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F:\New folder\2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4312" y="4770437"/>
            <a:ext cx="3581237" cy="2397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3897313" y="2789238"/>
            <a:ext cx="2743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TORDAI CSER</a:t>
            </a:r>
            <a:r>
              <a:rPr lang="hu-HU"/>
              <a:t>ÉPEDÉNYEK A XIX. SZÁZADBÓL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mtClean="0"/>
              <a:t>                     </a:t>
            </a:r>
            <a:r>
              <a:rPr lang="hu-HU" sz="3600" smtClean="0"/>
              <a:t>KONYHAI EDÉNYEK</a:t>
            </a:r>
            <a:endParaRPr lang="en-US" smtClean="0"/>
          </a:p>
        </p:txBody>
      </p:sp>
      <p:pic>
        <p:nvPicPr>
          <p:cNvPr id="10" name="Picture 4" descr="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945" y="1643062"/>
            <a:ext cx="4382429" cy="25908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8" descr="41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688587">
            <a:off x="6008528" y="2334579"/>
            <a:ext cx="3671484" cy="245777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IMG_36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7705">
            <a:off x="3894731" y="3852997"/>
            <a:ext cx="2629624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510" name="Rectangle 12"/>
          <p:cNvSpPr>
            <a:spLocks noChangeArrowheads="1"/>
          </p:cNvSpPr>
          <p:nvPr/>
        </p:nvSpPr>
        <p:spPr bwMode="auto">
          <a:xfrm>
            <a:off x="5421313" y="1265238"/>
            <a:ext cx="9794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/>
              <a:t>SZILKE</a:t>
            </a:r>
            <a:endParaRPr lang="en-US"/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925513" y="5380038"/>
            <a:ext cx="16843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/>
              <a:t>ÉTELHORDÓ</a:t>
            </a:r>
            <a:endParaRPr lang="en-US"/>
          </a:p>
        </p:txBody>
      </p:sp>
      <p:sp>
        <p:nvSpPr>
          <p:cNvPr id="21512" name="Rectangle 14"/>
          <p:cNvSpPr>
            <a:spLocks noChangeArrowheads="1"/>
          </p:cNvSpPr>
          <p:nvPr/>
        </p:nvSpPr>
        <p:spPr bwMode="auto">
          <a:xfrm>
            <a:off x="7250113" y="5075238"/>
            <a:ext cx="60801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/>
              <a:t>TÁL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/>
            <a:r>
              <a:rPr lang="en-US" smtClean="0">
                <a:latin typeface="Times New Roman" pitchFamily="18" charset="0"/>
              </a:rPr>
              <a:t>    </a:t>
            </a:r>
            <a:r>
              <a:rPr lang="hu-HU" smtClean="0">
                <a:latin typeface="Times New Roman" pitchFamily="18" charset="0"/>
              </a:rPr>
              <a:t>         </a:t>
            </a:r>
            <a:r>
              <a:rPr lang="hu-HU" sz="3600" smtClean="0">
                <a:latin typeface="Times New Roman" pitchFamily="18" charset="0"/>
              </a:rPr>
              <a:t>ÉRTÉKESÍTÉS</a:t>
            </a:r>
            <a:endParaRPr lang="en-US" sz="3600" smtClean="0">
              <a:latin typeface="Times New Roman" pitchFamily="18" charset="0"/>
            </a:endParaRPr>
          </a:p>
        </p:txBody>
      </p:sp>
      <p:sp>
        <p:nvSpPr>
          <p:cNvPr id="2253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849313" y="1341438"/>
            <a:ext cx="4191000" cy="1905000"/>
          </a:xfrm>
        </p:spPr>
        <p:txBody>
          <a:bodyPr/>
          <a:lstStyle/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latin typeface="Times New Roman" pitchFamily="18" charset="0"/>
              </a:rPr>
              <a:t>    </a:t>
            </a:r>
            <a:r>
              <a:rPr lang="hu-HU" sz="2000" smtClean="0">
                <a:latin typeface="Times New Roman" pitchFamily="18" charset="0"/>
              </a:rPr>
              <a:t>TORDÁN</a:t>
            </a:r>
          </a:p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hu-HU" sz="2000" smtClean="0">
                <a:latin typeface="Times New Roman" pitchFamily="18" charset="0"/>
              </a:rPr>
              <a:t>termékeket árusították a műhelyben, otthon, a helyi piacon.</a:t>
            </a:r>
          </a:p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hu-HU" sz="2000" smtClean="0">
                <a:latin typeface="Times New Roman" pitchFamily="18" charset="0"/>
              </a:rPr>
              <a:t>heti vásárokon.</a:t>
            </a:r>
            <a:r>
              <a:rPr lang="en-US" sz="2000" smtClean="0">
                <a:latin typeface="Times New Roman" pitchFamily="18" charset="0"/>
              </a:rPr>
              <a:t> </a:t>
            </a:r>
            <a:endParaRPr lang="hu-HU" sz="2000" smtClean="0">
              <a:latin typeface="Times New Roman" pitchFamily="18" charset="0"/>
            </a:endParaRPr>
          </a:p>
          <a:p>
            <a:pPr marL="0" indent="0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hu-HU" sz="2000" smtClean="0">
                <a:latin typeface="Times New Roman" pitchFamily="18" charset="0"/>
              </a:rPr>
              <a:t>- országos vásárokon.</a:t>
            </a:r>
            <a:endParaRPr lang="en-US" sz="2000" smtClean="0">
              <a:latin typeface="Times New Roman" pitchFamily="18" charset="0"/>
            </a:endParaRPr>
          </a:p>
        </p:txBody>
      </p:sp>
      <p:pic>
        <p:nvPicPr>
          <p:cNvPr id="7" name="Content Placeholder 6" descr="ghhh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96112" y="552450"/>
            <a:ext cx="2307046" cy="3886199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4" name="Picture 2" descr="C:\Documents and Settings\SHINIGAMI\Desktop\g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36262">
            <a:off x="4186532" y="3180840"/>
            <a:ext cx="2404065" cy="3911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5" name="Picture 3" descr="C:\Documents and Settings\SHINIGAMI\Desktop\fff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12" y="3627437"/>
            <a:ext cx="25670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354513" y="2255838"/>
            <a:ext cx="26749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hu-HU"/>
              <a:t>TORDAI FEKETE KERÁMIA A XIX. SZÁZADBÓL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z="3600" smtClean="0"/>
              <a:t>ÉRTÉK</a:t>
            </a:r>
            <a:r>
              <a:rPr lang="en-US" sz="3600" smtClean="0"/>
              <a:t>E</a:t>
            </a:r>
            <a:r>
              <a:rPr lang="hu-HU" sz="3600" smtClean="0"/>
              <a:t>SÍTÉS</a:t>
            </a:r>
            <a:endParaRPr lang="en-US" sz="3600" smtClean="0">
              <a:latin typeface="Times New Roman" pitchFamily="18" charset="0"/>
            </a:endParaRPr>
          </a:p>
        </p:txBody>
      </p:sp>
      <p:pic>
        <p:nvPicPr>
          <p:cNvPr id="6" name="Picture 4" descr="pia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2" y="4160837"/>
            <a:ext cx="4191000" cy="2605709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5" descr="pia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714648">
            <a:off x="5147852" y="1649341"/>
            <a:ext cx="4449600" cy="282003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08088" y="2332038"/>
            <a:ext cx="400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hu-HU"/>
              <a:t>A TORDAI PIAC A XIX. SZÁZADBAN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z="3600" smtClean="0">
                <a:latin typeface="Times New Roman" pitchFamily="18" charset="0"/>
              </a:rPr>
              <a:t>A TORDAI KERÁMIA KORSYAKAI</a:t>
            </a:r>
            <a:endParaRPr lang="en-US" sz="3600" smtClean="0">
              <a:latin typeface="Times New Roman" pitchFamily="18" charset="0"/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96913" y="1722438"/>
            <a:ext cx="4457700" cy="4987925"/>
          </a:xfrm>
        </p:spPr>
        <p:txBody>
          <a:bodyPr/>
          <a:lstStyle/>
          <a:p>
            <a:pPr marL="609600" indent="-60960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AutoNum type="alphaUcParenR"/>
            </a:pPr>
            <a:r>
              <a:rPr lang="hu-HU" sz="3200" smtClean="0">
                <a:latin typeface="Times New Roman" pitchFamily="18" charset="0"/>
              </a:rPr>
              <a:t>Korai időszak – XIX. Századig</a:t>
            </a:r>
          </a:p>
          <a:p>
            <a:pPr marL="609600" indent="-60960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400" smtClean="0"/>
              <a:t>     A XVII.- XVIII. században készült edényekről az ismeretek felületesek. Fehér alapon barna kontúrú, kék, sárga, zöld színű, virágos, madaras, vonalakból alakított motívumokkal díszített kerámiát készítettek.</a:t>
            </a:r>
            <a:endParaRPr lang="en-US" sz="2400" smtClean="0"/>
          </a:p>
          <a:p>
            <a:pPr marL="609600" indent="-60960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hu-HU" sz="3200" smtClean="0">
              <a:latin typeface="Times New Roman" pitchFamily="18" charset="0"/>
            </a:endParaRPr>
          </a:p>
          <a:p>
            <a:pPr marL="609600" indent="-60960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endParaRPr lang="en-US" sz="3200" smtClean="0">
              <a:latin typeface="Times New Roman" pitchFamily="18" charset="0"/>
            </a:endParaRPr>
          </a:p>
        </p:txBody>
      </p:sp>
      <p:pic>
        <p:nvPicPr>
          <p:cNvPr id="6" name="Picture 7" descr="IMG_69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81650" y="1747837"/>
            <a:ext cx="3371850" cy="44958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402513" y="637063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/>
              <a:t>TORDAI KANCSÓ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z="2800" smtClean="0"/>
              <a:t>A TORDAI KERÁMIA VIRÁGKORA: a XIX. század </a:t>
            </a:r>
            <a:br>
              <a:rPr lang="hu-HU" sz="2800" smtClean="0"/>
            </a:br>
            <a:r>
              <a:rPr lang="hu-HU" sz="2800" smtClean="0"/>
              <a:t>a</a:t>
            </a:r>
            <a:r>
              <a:rPr lang="en-US" sz="2800" smtClean="0"/>
              <a:t>) F</a:t>
            </a:r>
            <a:r>
              <a:rPr lang="hu-HU" sz="2800" smtClean="0"/>
              <a:t>ehér alapon kobaltkék mintázatú edények</a:t>
            </a:r>
            <a:endParaRPr lang="en-US" sz="2800" smtClean="0">
              <a:latin typeface="Times New Roman" pitchFamily="18" charset="0"/>
            </a:endParaRPr>
          </a:p>
        </p:txBody>
      </p:sp>
      <p:pic>
        <p:nvPicPr>
          <p:cNvPr id="6" name="Picture 6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74144" y="2636837"/>
            <a:ext cx="4377855" cy="29718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604" name="Content Placeholder 6"/>
          <p:cNvSpPr>
            <a:spLocks noGrp="1"/>
          </p:cNvSpPr>
          <p:nvPr>
            <p:ph sz="half" idx="1"/>
          </p:nvPr>
        </p:nvSpPr>
        <p:spPr>
          <a:xfrm>
            <a:off x="773113" y="1798638"/>
            <a:ext cx="4232275" cy="4987925"/>
          </a:xfrm>
        </p:spPr>
        <p:txBody>
          <a:bodyPr/>
          <a:lstStyle/>
          <a:p>
            <a:pPr marL="0" indent="0" eaLnBrk="1">
              <a:buFont typeface="Times New Roman" pitchFamily="18" charset="0"/>
              <a:buChar char="•"/>
            </a:pPr>
            <a:r>
              <a:rPr lang="hu-HU" sz="2200" smtClean="0"/>
              <a:t>  </a:t>
            </a:r>
            <a:r>
              <a:rPr lang="en-US" sz="2200" smtClean="0"/>
              <a:t>d</a:t>
            </a:r>
            <a:r>
              <a:rPr lang="hu-HU" sz="2200" smtClean="0"/>
              <a:t>íszítésre főleg kék  színt használtak, néha</a:t>
            </a:r>
            <a:r>
              <a:rPr lang="en-US" sz="2200" smtClean="0"/>
              <a:t> </a:t>
            </a:r>
            <a:r>
              <a:rPr lang="hu-HU" sz="2200" smtClean="0"/>
              <a:t>sárga, zöld csíkkal</a:t>
            </a:r>
            <a:r>
              <a:rPr lang="en-US" sz="2200" smtClean="0"/>
              <a:t> </a:t>
            </a:r>
            <a:r>
              <a:rPr lang="hu-HU" sz="2200" smtClean="0"/>
              <a:t>-</a:t>
            </a:r>
          </a:p>
          <a:p>
            <a:pPr marL="0" indent="0" eaLnBrk="1">
              <a:buFont typeface="Times New Roman" pitchFamily="18" charset="0"/>
              <a:buChar char="•"/>
            </a:pPr>
            <a:r>
              <a:rPr lang="hu-HU" sz="2200" smtClean="0"/>
              <a:t>  </a:t>
            </a:r>
            <a:r>
              <a:rPr lang="en-US" sz="2200" smtClean="0"/>
              <a:t>j</a:t>
            </a:r>
            <a:r>
              <a:rPr lang="hu-HU" sz="2200" smtClean="0"/>
              <a:t>ellegzetes motívumok : gilland (hullámvonal), szőlőkapocs (spirálvonal), gerezd(kettős pontsor szárral), ötszirmú rozsa, soklevelű jácintus, levél, fukszia, patkanca és teljestulipán</a:t>
            </a:r>
            <a:r>
              <a:rPr lang="en-US" sz="2200" smtClean="0"/>
              <a:t>.</a:t>
            </a:r>
          </a:p>
          <a:p>
            <a:pPr marL="0" indent="0" eaLnBrk="1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773113" y="427038"/>
            <a:ext cx="9069387" cy="1260475"/>
          </a:xfrm>
        </p:spPr>
        <p:txBody>
          <a:bodyPr/>
          <a:lstStyle/>
          <a:p>
            <a:pPr eaLnBrk="1"/>
            <a:r>
              <a:rPr lang="en-US" sz="3200" smtClean="0"/>
              <a:t>b) </a:t>
            </a:r>
            <a:r>
              <a:rPr lang="hu-HU" sz="3200" smtClean="0"/>
              <a:t>A fekete – valójában sötétbarna alapú kerámia</a:t>
            </a:r>
            <a:endParaRPr lang="en-US" sz="3200" smtClean="0"/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849313" y="1646238"/>
            <a:ext cx="4457700" cy="4987925"/>
          </a:xfrm>
        </p:spPr>
        <p:txBody>
          <a:bodyPr/>
          <a:lstStyle/>
          <a:p>
            <a:pPr marL="0" indent="0" eaLnBrk="1">
              <a:buFont typeface="Times New Roman" pitchFamily="18" charset="0"/>
              <a:buChar char="•"/>
            </a:pPr>
            <a:r>
              <a:rPr lang="hu-HU" sz="2400" smtClean="0"/>
              <a:t>kék – zöld – sárga – fehér díszítményű edények.</a:t>
            </a:r>
          </a:p>
          <a:p>
            <a:pPr marL="0" indent="0" eaLnBrk="1">
              <a:buFont typeface="Times New Roman" pitchFamily="18" charset="0"/>
              <a:buChar char="•"/>
            </a:pPr>
            <a:r>
              <a:rPr lang="hu-HU" sz="2400" smtClean="0"/>
              <a:t> szintén ólommázas, írókázott, illetve festett kerámia.</a:t>
            </a:r>
          </a:p>
          <a:p>
            <a:pPr marL="0" indent="0" eaLnBrk="1">
              <a:buFont typeface="Times New Roman" pitchFamily="18" charset="0"/>
              <a:buChar char="•"/>
            </a:pPr>
            <a:r>
              <a:rPr lang="hu-HU" sz="2400" smtClean="0"/>
              <a:t> ennek a típusnak leírást a tordai születésű néprajztudós, Viski Károly készített. </a:t>
            </a:r>
            <a:endParaRPr lang="en-US" sz="2400" smtClean="0"/>
          </a:p>
          <a:p>
            <a:pPr marL="0" indent="0" eaLnBrk="1"/>
            <a:endParaRPr lang="en-US" smtClean="0"/>
          </a:p>
        </p:txBody>
      </p:sp>
      <p:pic>
        <p:nvPicPr>
          <p:cNvPr id="5" name="Picture 9" descr="IMG_36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92912" y="1798637"/>
            <a:ext cx="2438401" cy="325120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8" descr="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9239" y="4922837"/>
            <a:ext cx="4541963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065963" y="5608638"/>
            <a:ext cx="220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hu-HU"/>
              <a:t>TORDAI EDÉNYEK</a:t>
            </a:r>
          </a:p>
          <a:p>
            <a:pPr algn="ctr" defTabSz="914400"/>
            <a:r>
              <a:rPr lang="hu-HU"/>
              <a:t>XIX. SZÁZAD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63513" y="198438"/>
            <a:ext cx="9069387" cy="1260475"/>
          </a:xfrm>
        </p:spPr>
        <p:txBody>
          <a:bodyPr/>
          <a:lstStyle/>
          <a:p>
            <a:pPr eaLnBrk="1"/>
            <a:r>
              <a:rPr lang="hu-HU" sz="3200" smtClean="0"/>
              <a:t>KÉSŐI KORSZAK: XX. SZ.</a:t>
            </a:r>
            <a:endParaRPr 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239713" y="1417638"/>
            <a:ext cx="4572000" cy="5715000"/>
          </a:xfrm>
        </p:spPr>
        <p:txBody>
          <a:bodyPr/>
          <a:lstStyle/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új edényformák jelennek meg: vázák,  boroskancsók, teás és kávés készletek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  átalakul a díszítőművészet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ritkább elnagyolt minták 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az írókázás helyett az ecsetelés válik általánossá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az írókázást a körvonalak meghúzásakor alkalmazták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olcsóbb festéket használnak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eltűnik a fehér alapon kobaltkék díszítés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a fehér alapú edények főmintáit barnával, zölddel, sárgával festik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továbbra is divatosak a fekete alapú edények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Char char="•"/>
            </a:pPr>
            <a:r>
              <a:rPr lang="hu-HU" sz="1800" smtClean="0"/>
              <a:t> megjelennek a színes, zöld, piros, krém alapszínű edények</a:t>
            </a:r>
            <a:endParaRPr lang="en-US" sz="1800" smtClean="0"/>
          </a:p>
        </p:txBody>
      </p:sp>
      <p:pic>
        <p:nvPicPr>
          <p:cNvPr id="5" name="Picture 10" descr="hunyad 1880 koru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598402">
            <a:off x="7777762" y="556700"/>
            <a:ext cx="1812469" cy="361156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9" descr="Torda, 1880 kor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6512" y="4313237"/>
            <a:ext cx="258396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z="3600" smtClean="0"/>
              <a:t>CÉLUNK</a:t>
            </a:r>
            <a:r>
              <a:rPr lang="en-US" sz="3600" smtClean="0"/>
              <a:t>: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sz="half" idx="1"/>
          </p:nvPr>
        </p:nvSpPr>
        <p:spPr>
          <a:xfrm>
            <a:off x="849313" y="1722438"/>
            <a:ext cx="4457700" cy="4987925"/>
          </a:xfrm>
        </p:spPr>
        <p:txBody>
          <a:bodyPr/>
          <a:lstStyle/>
          <a:p>
            <a:pPr marL="0" indent="0" eaLnBrk="1">
              <a:lnSpc>
                <a:spcPct val="90000"/>
              </a:lnSpc>
              <a:buFont typeface="Times New Roman" pitchFamily="18" charset="0"/>
              <a:buChar char="•"/>
            </a:pPr>
            <a:r>
              <a:rPr lang="hu-HU" sz="2400" smtClean="0"/>
              <a:t>  </a:t>
            </a:r>
            <a:r>
              <a:rPr lang="en-US" sz="2400" smtClean="0"/>
              <a:t>h</a:t>
            </a:r>
            <a:r>
              <a:rPr lang="hu-HU" sz="2400" smtClean="0"/>
              <a:t>ogy legalább az ismertetés szintjén fenntartsa ennek a  hagyományos népi mesterségnek az emlékét. </a:t>
            </a:r>
          </a:p>
          <a:p>
            <a:pPr marL="0" indent="0" eaLnBrk="1">
              <a:lnSpc>
                <a:spcPct val="90000"/>
              </a:lnSpc>
              <a:buFont typeface="Times New Roman" pitchFamily="18" charset="0"/>
              <a:buChar char="•"/>
            </a:pPr>
            <a:r>
              <a:rPr lang="hu-HU" sz="2400" smtClean="0"/>
              <a:t> előadásokat tartunk az iskolában.</a:t>
            </a:r>
          </a:p>
          <a:p>
            <a:pPr marL="0" indent="0" eaLnBrk="1">
              <a:lnSpc>
                <a:spcPct val="90000"/>
              </a:lnSpc>
              <a:buFont typeface="Times New Roman" pitchFamily="18" charset="0"/>
              <a:buChar char="•"/>
            </a:pPr>
            <a:r>
              <a:rPr lang="hu-HU" sz="2400" smtClean="0"/>
              <a:t> szorgalmazzuk a létező szerszámok, fazekas termékek összegyűjtését és fazekas ház létesítését Tordán.</a:t>
            </a:r>
            <a:endParaRPr lang="en-US" sz="2400" smtClean="0"/>
          </a:p>
          <a:p>
            <a:pPr marL="0" indent="0" eaLnBrk="1"/>
            <a:endParaRPr lang="en-US" smtClean="0"/>
          </a:p>
        </p:txBody>
      </p:sp>
      <p:pic>
        <p:nvPicPr>
          <p:cNvPr id="6" name="Picture 7" descr="Ceramica-Turda 18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347063">
            <a:off x="5576888" y="2066925"/>
            <a:ext cx="3504210" cy="386047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259513" y="6294438"/>
            <a:ext cx="259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/>
              <a:t>BOKÁLYOK 1844- BŐL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2487613"/>
          </a:xfrm>
        </p:spPr>
        <p:txBody>
          <a:bodyPr/>
          <a:lstStyle/>
          <a:p>
            <a:pPr eaLnBrk="1"/>
            <a:r>
              <a:rPr lang="hu-HU" sz="2400" smtClean="0"/>
              <a:t>”Minden közösség annyit ér, amennyit múltjából felvállalni és megőrizni képes, mert értelmes jelent megélni és jövőt építeni, másképpen nem lehet ” Szeretnénk legalább az ismertetés szintjén fenntartani ennek a hagyományos népi mesterségnek az emlékét.</a:t>
            </a:r>
            <a:br>
              <a:rPr lang="hu-HU" sz="2400" smtClean="0"/>
            </a:br>
            <a:r>
              <a:rPr lang="en-US" sz="2400" b="1" smtClean="0"/>
              <a:t/>
            </a:r>
            <a:br>
              <a:rPr lang="en-US" sz="2400" b="1" smtClean="0"/>
            </a:br>
            <a:endParaRPr lang="en-US" sz="2400" smtClean="0"/>
          </a:p>
        </p:txBody>
      </p:sp>
      <p:pic>
        <p:nvPicPr>
          <p:cNvPr id="3" name="Picture 4" descr="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7373">
            <a:off x="4759506" y="3060070"/>
            <a:ext cx="5062691" cy="3388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 rot="17406319">
            <a:off x="5452621" y="4372706"/>
            <a:ext cx="2971800" cy="1981200"/>
          </a:xfrm>
          <a:prstGeom prst="rect">
            <a:avLst/>
          </a:prstGeom>
        </p:spPr>
        <p:txBody>
          <a:bodyPr spcFirstLastPara="1" wrap="none">
            <a:prstTxWarp prst="textCircle">
              <a:avLst/>
            </a:prstTxWarp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hu-HU" dirty="0"/>
              <a:t> KÖSZONJÜK A FIGYELMET</a:t>
            </a:r>
            <a:endParaRPr lang="en-US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167438" y="1987550"/>
            <a:ext cx="207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hu-HU"/>
              <a:t>KOVÁCS LÁSZLÓ</a:t>
            </a:r>
          </a:p>
          <a:p>
            <a:pPr algn="ctr" defTabSz="914400"/>
            <a:r>
              <a:rPr lang="hu-HU"/>
              <a:t>fazekas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mtClean="0">
                <a:latin typeface="Times New Roman" pitchFamily="18" charset="0"/>
              </a:rPr>
              <a:t>Könyvészet:</a:t>
            </a:r>
            <a:endParaRPr lang="en-US" smtClean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341438"/>
            <a:ext cx="9069387" cy="5867400"/>
          </a:xfrm>
        </p:spPr>
        <p:txBody>
          <a:bodyPr/>
          <a:lstStyle/>
          <a:p>
            <a:pPr marL="609600" indent="-609600" eaLnBrk="1">
              <a:lnSpc>
                <a:spcPct val="73000"/>
              </a:lnSpc>
              <a:buFont typeface="Times New Roman" pitchFamily="18" charset="0"/>
              <a:buAutoNum type="arabicPeriod"/>
            </a:pPr>
            <a:endParaRPr lang="hu-HU" sz="14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1.   Bunta Magda: </a:t>
            </a:r>
            <a:r>
              <a:rPr lang="hu-HU" sz="1800" smtClean="0">
                <a:latin typeface="Times New Roman" pitchFamily="18" charset="0"/>
              </a:rPr>
              <a:t>Az erdélyi habán kerámia, Bukarest, Kriterion Könyvkiadó, 1973.</a:t>
            </a: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2.   Herepei János:</a:t>
            </a:r>
            <a:r>
              <a:rPr lang="hu-HU" sz="1800" smtClean="0">
                <a:latin typeface="Times New Roman" pitchFamily="18" charset="0"/>
              </a:rPr>
              <a:t> Adatok az erdélyi fazekasság történetéhez, Etnographia LXXII 4. szám, 604-609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3.   Jankó János:</a:t>
            </a:r>
            <a:r>
              <a:rPr lang="hu-HU" sz="1800" smtClean="0">
                <a:latin typeface="Times New Roman" pitchFamily="18" charset="0"/>
              </a:rPr>
              <a:t> Torda , Aranyosszék magyar népe, Budapest, Révai Leó Bizománya, 1893. 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4.   Malonyay Dezső: </a:t>
            </a:r>
            <a:r>
              <a:rPr lang="hu-HU" sz="1800" smtClean="0">
                <a:latin typeface="Times New Roman" pitchFamily="18" charset="0"/>
              </a:rPr>
              <a:t>A magyar nép művészete, II. A székelyföldi, csángó és a torockói magyar nép művészete, Budapest, </a:t>
            </a:r>
          </a:p>
          <a:p>
            <a:pPr marL="609600" indent="-609600" eaLnBrk="1">
              <a:lnSpc>
                <a:spcPct val="73000"/>
              </a:lnSpc>
            </a:pPr>
            <a:r>
              <a:rPr lang="hu-HU" sz="1800" smtClean="0">
                <a:latin typeface="Times New Roman" pitchFamily="18" charset="0"/>
              </a:rPr>
              <a:t>Franklin Társulat, 1909. 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5.   Mózes Teréz:</a:t>
            </a:r>
            <a:r>
              <a:rPr lang="hu-HU" sz="1800" smtClean="0">
                <a:latin typeface="Times New Roman" pitchFamily="18" charset="0"/>
              </a:rPr>
              <a:t> Érzelmes etnográfia, Nagyvárad, Literátor Könyvkiadó, 2000.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6.   Orbán Balázs: </a:t>
            </a:r>
            <a:r>
              <a:rPr lang="hu-HU" sz="1800" smtClean="0">
                <a:latin typeface="Times New Roman" pitchFamily="18" charset="0"/>
              </a:rPr>
              <a:t>Torda város és környéke, Békéscsaba, Helikon Kiadó, 1984.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7.   Suba László:</a:t>
            </a:r>
            <a:r>
              <a:rPr lang="hu-HU" sz="1800" smtClean="0">
                <a:latin typeface="Times New Roman" pitchFamily="18" charset="0"/>
              </a:rPr>
              <a:t> Régi tordai kancsók, Torda, Hiperborea Nyomda, 2008.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8.   Suba László: </a:t>
            </a:r>
            <a:r>
              <a:rPr lang="hu-HU" sz="1800" smtClean="0">
                <a:latin typeface="Times New Roman" pitchFamily="18" charset="0"/>
              </a:rPr>
              <a:t>Torda és környéke fazekassága, Kolozsvár, Kriza János Néprajzi könyvek, 2005.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9.   Téglási Ercsei József:</a:t>
            </a:r>
            <a:r>
              <a:rPr lang="hu-HU" sz="1800" smtClean="0">
                <a:latin typeface="Times New Roman" pitchFamily="18" charset="0"/>
              </a:rPr>
              <a:t> Utazások Torda vármegyében, in: Egyed Ákos: Az utazás divatja. </a:t>
            </a:r>
          </a:p>
          <a:p>
            <a:pPr marL="609600" indent="-609600" eaLnBrk="1">
              <a:lnSpc>
                <a:spcPct val="73000"/>
              </a:lnSpc>
            </a:pPr>
            <a:r>
              <a:rPr lang="hu-HU" sz="1800" smtClean="0">
                <a:latin typeface="Times New Roman" pitchFamily="18" charset="0"/>
              </a:rPr>
              <a:t>Útleírások, útijegyzetek az 1848előtti Erdélyből, Bukarest, Kriterion Könyvkiadó, 1973.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10.  Tordai EMKE Emlékkönyv, </a:t>
            </a:r>
            <a:r>
              <a:rPr lang="hu-HU" sz="1800" smtClean="0">
                <a:latin typeface="Times New Roman" pitchFamily="18" charset="0"/>
              </a:rPr>
              <a:t>Torda, Harmath József Könyvnyomdája, 1894.</a:t>
            </a:r>
            <a:endParaRPr lang="hu-HU" sz="1800" b="1" smtClean="0">
              <a:latin typeface="Times New Roman" pitchFamily="18" charset="0"/>
            </a:endParaRPr>
          </a:p>
          <a:p>
            <a:pPr marL="609600" indent="-609600" eaLnBrk="1">
              <a:lnSpc>
                <a:spcPct val="73000"/>
              </a:lnSpc>
            </a:pPr>
            <a:r>
              <a:rPr lang="hu-HU" sz="1800" b="1" smtClean="0">
                <a:latin typeface="Times New Roman" pitchFamily="18" charset="0"/>
              </a:rPr>
              <a:t>11.  Tötszegi Tekla</a:t>
            </a:r>
            <a:r>
              <a:rPr lang="hu-HU" sz="1800" smtClean="0">
                <a:latin typeface="Times New Roman" pitchFamily="18" charset="0"/>
              </a:rPr>
              <a:t>: Tordai kerámia, lexikon.adatbank.ro/tematikus/szocikk.php?id=54</a:t>
            </a:r>
            <a:endParaRPr lang="en-US" sz="1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3113" y="1417638"/>
            <a:ext cx="9069387" cy="4987925"/>
          </a:xfrm>
        </p:spPr>
        <p:txBody>
          <a:bodyPr/>
          <a:lstStyle/>
          <a:p>
            <a:pPr eaLnBrk="1"/>
            <a:r>
              <a:rPr lang="hu-HU" b="1" smtClean="0">
                <a:latin typeface="Times New Roman" pitchFamily="18" charset="0"/>
              </a:rPr>
              <a:t>”</a:t>
            </a:r>
            <a:r>
              <a:rPr lang="hu-HU" smtClean="0">
                <a:latin typeface="Times New Roman" pitchFamily="18" charset="0"/>
              </a:rPr>
              <a:t>A gyökértelen nemzet olyanná válik, mint a szamártövis, melyet akadálytalanul görget az őszi szél: nem tud megállni saját lábán, s akkor már nemcsak önmagának, de a szomszédjainak, és az egyetemes emberiségnek,</a:t>
            </a:r>
            <a:r>
              <a:rPr lang="en-US" smtClean="0">
                <a:latin typeface="Times New Roman" pitchFamily="18" charset="0"/>
              </a:rPr>
              <a:t> </a:t>
            </a:r>
            <a:r>
              <a:rPr lang="hu-HU" smtClean="0">
                <a:latin typeface="Times New Roman" pitchFamily="18" charset="0"/>
              </a:rPr>
              <a:t>is teher.” </a:t>
            </a:r>
          </a:p>
          <a:p>
            <a:pPr eaLnBrk="1"/>
            <a:r>
              <a:rPr lang="hu-HU" smtClean="0">
                <a:latin typeface="Times New Roman" pitchFamily="18" charset="0"/>
              </a:rPr>
              <a:t>                                                         Kunszabó Ferenc</a:t>
            </a:r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13" y="1341438"/>
            <a:ext cx="9069387" cy="4191000"/>
          </a:xfrm>
        </p:spPr>
        <p:txBody>
          <a:bodyPr/>
          <a:lstStyle/>
          <a:p>
            <a:pPr algn="l" eaLnBrk="1"/>
            <a:r>
              <a:rPr lang="hu-HU" smtClean="0"/>
              <a:t>KÖSZÖNJÜK A SEGÍTSÉGET: </a:t>
            </a:r>
            <a:br>
              <a:rPr lang="hu-HU" smtClean="0"/>
            </a:br>
            <a:r>
              <a:rPr lang="hu-HU" sz="3200" smtClean="0"/>
              <a:t>SUBA LÁSZLÓ – művésznek, a tordai kerámia   </a:t>
            </a:r>
            <a:br>
              <a:rPr lang="hu-HU" sz="3200" smtClean="0"/>
            </a:br>
            <a:r>
              <a:rPr lang="hu-HU" sz="3200" smtClean="0"/>
              <a:t>                             szakértőjének</a:t>
            </a:r>
            <a:br>
              <a:rPr lang="hu-HU" sz="3200" smtClean="0"/>
            </a:br>
            <a:r>
              <a:rPr lang="hu-HU" sz="3200" smtClean="0"/>
              <a:t/>
            </a:r>
            <a:br>
              <a:rPr lang="hu-HU" sz="3200" smtClean="0"/>
            </a:br>
            <a:r>
              <a:rPr lang="hu-HU" sz="3200" smtClean="0"/>
              <a:t>FODOR ATTILA – muzeológusnak</a:t>
            </a:r>
            <a:br>
              <a:rPr lang="hu-HU" sz="3200" smtClean="0"/>
            </a:b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9069387" cy="1260475"/>
          </a:xfrm>
        </p:spPr>
        <p:txBody>
          <a:bodyPr/>
          <a:lstStyle/>
          <a:p>
            <a:pPr eaLnBrk="1"/>
            <a:r>
              <a:rPr lang="hu-HU" sz="3600" smtClean="0">
                <a:latin typeface="Times New Roman" pitchFamily="18" charset="0"/>
              </a:rPr>
              <a:t>Vidékünkön a fazekasság</a:t>
            </a:r>
            <a:r>
              <a:rPr lang="en-US" sz="3600" smtClean="0">
                <a:latin typeface="Times New Roman" pitchFamily="18" charset="0"/>
              </a:rPr>
              <a:t> </a:t>
            </a:r>
            <a:r>
              <a:rPr lang="hu-HU" sz="3600" smtClean="0">
                <a:latin typeface="Times New Roman" pitchFamily="18" charset="0"/>
              </a:rPr>
              <a:t>gyökerei a római korig vezethetők vissza</a:t>
            </a:r>
            <a:endParaRPr lang="en-US" sz="3600" smtClean="0"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98638"/>
            <a:ext cx="9069387" cy="1066800"/>
          </a:xfrm>
        </p:spPr>
        <p:txBody>
          <a:bodyPr/>
          <a:lstStyle/>
          <a:p>
            <a:pPr algn="ctr" eaLnBrk="1"/>
            <a:r>
              <a:rPr lang="hu-HU" b="1" smtClean="0">
                <a:latin typeface="Times New Roman" pitchFamily="18" charset="0"/>
              </a:rPr>
              <a:t>   </a:t>
            </a:r>
            <a:r>
              <a:rPr lang="hu-HU" sz="2400" smtClean="0">
                <a:latin typeface="Times New Roman" pitchFamily="18" charset="0"/>
              </a:rPr>
              <a:t>A “római kancsó “ ”római kanta” elnevezések a XIX. században is használatosak voltak a tordai fazekasok körében.</a:t>
            </a:r>
            <a:endParaRPr lang="en-US" sz="2400" smtClean="0">
              <a:latin typeface="Times New Roman" pitchFamily="18" charset="0"/>
            </a:endParaRPr>
          </a:p>
        </p:txBody>
      </p:sp>
      <p:pic>
        <p:nvPicPr>
          <p:cNvPr id="2050" name="Picture 2" descr="F:\New folder\SDC13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2" y="2865437"/>
            <a:ext cx="2365375" cy="3153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F:\New folder\SDC13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0157">
            <a:off x="6983960" y="3020719"/>
            <a:ext cx="2664883" cy="199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F:\New folder\SDC13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634">
            <a:off x="3505813" y="4783478"/>
            <a:ext cx="2969683" cy="2227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4049713" y="3398838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RÓMAI KERÁMIA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649413"/>
          </a:xfrm>
        </p:spPr>
        <p:txBody>
          <a:bodyPr/>
          <a:lstStyle/>
          <a:p>
            <a:pPr eaLnBrk="1"/>
            <a:r>
              <a:rPr lang="en-US" sz="4000" smtClean="0">
                <a:latin typeface="Times New Roman" pitchFamily="18" charset="0"/>
              </a:rPr>
              <a:t/>
            </a:r>
            <a:br>
              <a:rPr lang="en-US" sz="4000" smtClean="0">
                <a:latin typeface="Times New Roman" pitchFamily="18" charset="0"/>
              </a:rPr>
            </a:br>
            <a:r>
              <a:rPr lang="hu-HU" sz="3600" smtClean="0">
                <a:latin typeface="Times New Roman" pitchFamily="18" charset="0"/>
              </a:rPr>
              <a:t>A fazekas mesterség a középkorban is igen népszerű volt a környéken</a:t>
            </a:r>
            <a:r>
              <a:rPr lang="en-US" sz="3600" smtClean="0"/>
              <a:t> 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algn="ctr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3200" b="1" smtClean="0">
                <a:latin typeface="Times New Roman" pitchFamily="18" charset="0"/>
              </a:rPr>
              <a:t>  </a:t>
            </a:r>
            <a:endParaRPr lang="en-US" sz="3200" b="1" smtClean="0">
              <a:latin typeface="Times New Roman" pitchFamily="18" charset="0"/>
            </a:endParaRPr>
          </a:p>
          <a:p>
            <a:pPr marL="0" indent="0" algn="ctr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z="3200" b="1" smtClean="0">
              <a:latin typeface="Times New Roman" pitchFamily="18" charset="0"/>
            </a:endParaRPr>
          </a:p>
          <a:p>
            <a:pPr marL="0" indent="0" algn="ctr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3200" smtClean="0">
                <a:latin typeface="Times New Roman" pitchFamily="18" charset="0"/>
              </a:rPr>
              <a:t>Torda szomszédságában híres fazekasközpontok működtek Alsójárán, Alvincen, Kolozsváron, Désen.</a:t>
            </a:r>
            <a:r>
              <a:rPr lang="en-US" sz="3200" smtClean="0">
                <a:latin typeface="Times New Roman" pitchFamily="18" charset="0"/>
              </a:rPr>
              <a:t> </a:t>
            </a:r>
          </a:p>
        </p:txBody>
      </p:sp>
      <p:pic>
        <p:nvPicPr>
          <p:cNvPr id="6" name="Content Placeholder 5" descr="f2904-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640524">
            <a:off x="7279489" y="2133528"/>
            <a:ext cx="2250133" cy="29954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haban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112" y="5075237"/>
            <a:ext cx="2224216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7097713" y="5532438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ALVINCZI CSERÉPEDÉNYEK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hu-HU" sz="3600" smtClean="0">
                <a:latin typeface="Times New Roman" pitchFamily="18" charset="0"/>
              </a:rPr>
              <a:t>KÖZVETETT FORÁSOK A XVII. SZÁZADBÓL</a:t>
            </a:r>
            <a:endParaRPr lang="en-US" sz="3600" smtClean="0">
              <a:latin typeface="Times New Roman" pitchFamily="18" charset="0"/>
            </a:endParaRPr>
          </a:p>
        </p:txBody>
      </p:sp>
      <p:sp>
        <p:nvSpPr>
          <p:cNvPr id="7171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algn="ctr"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3200" smtClean="0">
                <a:latin typeface="Times New Roman" pitchFamily="18" charset="0"/>
              </a:rPr>
              <a:t> </a:t>
            </a:r>
            <a:r>
              <a:rPr lang="hu-HU" smtClean="0">
                <a:latin typeface="Times New Roman" pitchFamily="18" charset="0"/>
              </a:rPr>
              <a:t>Bethlen Gábor fejedelem 1619-ben a Basta György vezette császári csapatok által legyilkolt újtordai lakosok elnéptelenedett városrészében 200 harcost telepít. </a:t>
            </a:r>
            <a:endParaRPr lang="en-US" smtClean="0">
              <a:latin typeface="Times New Roman" pitchFamily="18" charset="0"/>
            </a:endParaRPr>
          </a:p>
        </p:txBody>
      </p:sp>
      <p:pic>
        <p:nvPicPr>
          <p:cNvPr id="8" name="Content Placeholder 7" descr="GabrielBethle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73439">
            <a:off x="5544661" y="1985581"/>
            <a:ext cx="3596640" cy="45537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5421313" y="6827838"/>
            <a:ext cx="3733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Bethlen Gábor fejedelem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50838"/>
            <a:ext cx="9069387" cy="1260475"/>
          </a:xfrm>
        </p:spPr>
        <p:txBody>
          <a:bodyPr/>
          <a:lstStyle/>
          <a:p>
            <a:pPr eaLnBrk="1"/>
            <a:r>
              <a:rPr lang="en-US" sz="2800" smtClean="0">
                <a:latin typeface="Times New Roman" pitchFamily="18" charset="0"/>
              </a:rPr>
              <a:t/>
            </a:r>
            <a:br>
              <a:rPr lang="en-US" sz="2800" smtClean="0">
                <a:latin typeface="Times New Roman" pitchFamily="18" charset="0"/>
              </a:rPr>
            </a:br>
            <a:r>
              <a:rPr lang="hu-HU" sz="2800" smtClean="0">
                <a:latin typeface="Times New Roman" pitchFamily="18" charset="0"/>
              </a:rPr>
              <a:t>Apafi Mihály fejedelem a XVII. század végén Ótordára, Újtordára és Egyházfalvára  váradi lakosokat telepített.</a:t>
            </a:r>
            <a:r>
              <a:rPr lang="en-US" sz="4000" smtClean="0"/>
              <a:t> </a:t>
            </a:r>
          </a:p>
        </p:txBody>
      </p:sp>
      <p:pic>
        <p:nvPicPr>
          <p:cNvPr id="7" name="Content Placeholder 6" descr="1f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337223">
            <a:off x="966567" y="2019719"/>
            <a:ext cx="3400425" cy="4038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Content Placeholder 9" descr="clip_image0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90427">
            <a:off x="5101735" y="2403542"/>
            <a:ext cx="4459287" cy="3326484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5116513" y="6294438"/>
            <a:ext cx="45656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/>
              <a:t>NAGYVÁRADI </a:t>
            </a:r>
            <a:r>
              <a:rPr lang="en-US"/>
              <a:t> </a:t>
            </a:r>
            <a:r>
              <a:rPr lang="hu-HU"/>
              <a:t>ÚRVACSORAI </a:t>
            </a:r>
            <a:r>
              <a:rPr lang="en-US"/>
              <a:t> </a:t>
            </a:r>
            <a:r>
              <a:rPr lang="hu-HU"/>
              <a:t>KANCSÓK</a:t>
            </a:r>
            <a:endParaRPr lang="en-US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1916113" y="6370638"/>
            <a:ext cx="1524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>
                <a:latin typeface="Times New Roman" pitchFamily="18" charset="0"/>
              </a:rPr>
              <a:t>Apafi Mihály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3" y="301625"/>
            <a:ext cx="7391400" cy="1260475"/>
          </a:xfrm>
        </p:spPr>
        <p:txBody>
          <a:bodyPr/>
          <a:lstStyle/>
          <a:p>
            <a:pPr eaLnBrk="1"/>
            <a:r>
              <a:rPr lang="hu-HU" sz="4000" smtClean="0">
                <a:latin typeface="Times New Roman" pitchFamily="18" charset="0"/>
              </a:rPr>
              <a:t>ELSŐ ÍROTT FORRÁS - 1676</a:t>
            </a:r>
            <a:endParaRPr lang="en-US" sz="4000" smtClean="0">
              <a:latin typeface="Times New Roman" pitchFamily="18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44513" y="1768475"/>
            <a:ext cx="4416425" cy="3687763"/>
          </a:xfrm>
        </p:spPr>
        <p:txBody>
          <a:bodyPr/>
          <a:lstStyle/>
          <a:p>
            <a:pPr marL="0" indent="0" algn="ctr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400" smtClean="0">
                <a:latin typeface="Times New Roman" pitchFamily="18" charset="0"/>
              </a:rPr>
              <a:t>   </a:t>
            </a:r>
            <a:r>
              <a:rPr lang="hu-HU" smtClean="0">
                <a:latin typeface="Times New Roman" pitchFamily="18" charset="0"/>
              </a:rPr>
              <a:t>Teleki Mihály kővári főkapitány udvarának címeres postálkodásáról készített naplóból olvasható, hogy 1676. július 14-én az undiszentpéteri “konyhára föld fazakak kivántatnak… Borhoz való fazakak kivántatnak…” Erre az íródeák augusztus 17-én azt jegyezte fel, hogy“Hoztak Thordarol valami feold Edenyeket.”</a:t>
            </a:r>
          </a:p>
        </p:txBody>
      </p:sp>
      <p:pic>
        <p:nvPicPr>
          <p:cNvPr id="6" name="Content Placeholder 5" descr="Nr.inv.5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49912" y="1493837"/>
            <a:ext cx="3149600" cy="23622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F:\Foto ceramică\Nr. Inv. 1925,...1928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9144">
            <a:off x="5827661" y="4946754"/>
            <a:ext cx="2817383" cy="2113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6499225" y="4008438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Mester munka a XVll. sz-ból</a:t>
            </a:r>
            <a:endParaRPr lang="en-US"/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3516313" y="6370638"/>
            <a:ext cx="2057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Fazekas kések a XVlll. sz-ból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497013"/>
          </a:xfrm>
        </p:spPr>
        <p:txBody>
          <a:bodyPr/>
          <a:lstStyle/>
          <a:p>
            <a:pPr eaLnBrk="1"/>
            <a:r>
              <a:rPr lang="hu-HU" sz="3200" smtClean="0">
                <a:latin typeface="Times New Roman" pitchFamily="18" charset="0"/>
              </a:rPr>
              <a:t>1752-ből ismeretes a Torda város tanácsának a helyi fazekasok kérésére hozott védelmi határozata.</a:t>
            </a:r>
            <a:endParaRPr lang="en-US" sz="3200" smtClean="0"/>
          </a:p>
        </p:txBody>
      </p:sp>
      <p:pic>
        <p:nvPicPr>
          <p:cNvPr id="7" name="Content Placeholder 6" descr="2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848906">
            <a:off x="5016664" y="3090511"/>
            <a:ext cx="4564420" cy="310067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ontent Placeholder 5" descr="Nr. Inv. 462.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4445">
            <a:off x="1252862" y="1871385"/>
            <a:ext cx="2549056" cy="339874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4049713" y="1951038"/>
            <a:ext cx="213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Céh nyilvántartó</a:t>
            </a:r>
            <a:endParaRPr lang="en-US"/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5192713" y="652303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Torda központja a XlX. században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pitchFamily="34" charset="-122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1029</Words>
  <Application>Microsoft Office PowerPoint</Application>
  <PresentationFormat>Egyéni</PresentationFormat>
  <Paragraphs>137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Microsoft YaHei</vt:lpstr>
      <vt:lpstr>Times New Roman</vt:lpstr>
      <vt:lpstr>Monotype Corsiva</vt:lpstr>
      <vt:lpstr>Alapértelmezett terv</vt:lpstr>
      <vt:lpstr> FAZEKASSÁG TORDÁN</vt:lpstr>
      <vt:lpstr> „A NÉPHAGYOMÁNY TART MEG BENNÜNKET MAGYARNAK…”                                                                  GYŐRFFY ISTVÁN</vt:lpstr>
      <vt:lpstr>3. dia</vt:lpstr>
      <vt:lpstr>Vidékünkön a fazekasság gyökerei a római korig vezethetők vissza</vt:lpstr>
      <vt:lpstr> A fazekas mesterség a középkorban is igen népszerű volt a környéken </vt:lpstr>
      <vt:lpstr>KÖZVETETT FORÁSOK A XVII. SZÁZADBÓL</vt:lpstr>
      <vt:lpstr> Apafi Mihály fejedelem a XVII. század végén Ótordára, Újtordára és Egyházfalvára  váradi lakosokat telepített. </vt:lpstr>
      <vt:lpstr>ELSŐ ÍROTT FORRÁS - 1676</vt:lpstr>
      <vt:lpstr>1752-ből ismeretes a Torda város tanácsának a helyi fazekasok kérésére hozott védelmi határozata.</vt:lpstr>
      <vt:lpstr>   “…ismerjük a vinci bokályok kitűnő minőségét, ilyenképpen a tordai bokályok sem lehettek nála alábbvaló készítmények.”                                                 HEREPEI JÁNOS</vt:lpstr>
      <vt:lpstr>11. dia</vt:lpstr>
      <vt:lpstr>Fazekas céh írásos említése.</vt:lpstr>
      <vt:lpstr>IPAROSTÁRSULÁS - 1875</vt:lpstr>
      <vt:lpstr>KERÁMIAGYÁR - 1920</vt:lpstr>
      <vt:lpstr>II. VILÁGHÁBORÚ ÉS AZ AZT KÖVETŐ VÁLTOZÁSOK FATÁLIS HATÁSA</vt:lpstr>
      <vt:lpstr> A tordai kerámia minőségét a kitűnő alapanyagok használata és a szaktudás biztosította.</vt:lpstr>
      <vt:lpstr> MILYEN EDÉNYEKET KÉSZÍTETTEK TORDÁN?</vt:lpstr>
      <vt:lpstr>18. dia</vt:lpstr>
      <vt:lpstr>Vizes és boroskancsó.</vt:lpstr>
      <vt:lpstr>                     KONYHAI EDÉNYEK</vt:lpstr>
      <vt:lpstr>             ÉRTÉKESÍTÉS</vt:lpstr>
      <vt:lpstr>ÉRTÉKESÍTÉS</vt:lpstr>
      <vt:lpstr>A TORDAI KERÁMIA KORSYAKAI</vt:lpstr>
      <vt:lpstr>A TORDAI KERÁMIA VIRÁGKORA: a XIX. század  a) Fehér alapon kobaltkék mintázatú edények</vt:lpstr>
      <vt:lpstr>b) A fekete – valójában sötétbarna alapú kerámia</vt:lpstr>
      <vt:lpstr>KÉSŐI KORSZAK: XX. SZ.</vt:lpstr>
      <vt:lpstr>CÉLUNK:</vt:lpstr>
      <vt:lpstr>”Minden közösség annyit ér, amennyit múltjából felvállalni és megőrizni képes, mert értelmes jelent megélni és jövőt építeni, másképpen nem lehet ” Szeretnénk legalább az ismertetés szintjén fenntartani ennek a hagyományos népi mesterségnek az emlékét.  </vt:lpstr>
      <vt:lpstr>Könyvészet:</vt:lpstr>
      <vt:lpstr>KÖSZÖNJÜK A SEGÍTSÉGET:  SUBA LÁSZLÓ – művésznek, a tordai kerámia                                 szakértőjének  FODOR ATTILA – muzeológusnak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FAZEKASSÁG TORDAN</dc:title>
  <dc:creator>Erzsike</dc:creator>
  <cp:lastModifiedBy>Gabi</cp:lastModifiedBy>
  <cp:revision>41</cp:revision>
  <cp:lastPrinted>1601-01-01T00:00:00Z</cp:lastPrinted>
  <dcterms:created xsi:type="dcterms:W3CDTF">2011-11-30T02:41:24Z</dcterms:created>
  <dcterms:modified xsi:type="dcterms:W3CDTF">2014-09-28T21:35:12Z</dcterms:modified>
</cp:coreProperties>
</file>